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5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60" r:id="rId44"/>
    <p:sldId id="344" r:id="rId45"/>
    <p:sldId id="345" r:id="rId46"/>
    <p:sldId id="361" r:id="rId47"/>
    <p:sldId id="347" r:id="rId48"/>
    <p:sldId id="348" r:id="rId49"/>
    <p:sldId id="299" r:id="rId50"/>
    <p:sldId id="300" r:id="rId51"/>
    <p:sldId id="301" r:id="rId52"/>
    <p:sldId id="302" r:id="rId53"/>
    <p:sldId id="303" r:id="rId54"/>
    <p:sldId id="304" r:id="rId55"/>
    <p:sldId id="358" r:id="rId56"/>
    <p:sldId id="305" r:id="rId57"/>
    <p:sldId id="306" r:id="rId58"/>
    <p:sldId id="307" r:id="rId59"/>
    <p:sldId id="349" r:id="rId60"/>
    <p:sldId id="351" r:id="rId61"/>
    <p:sldId id="350" r:id="rId62"/>
    <p:sldId id="327" r:id="rId63"/>
    <p:sldId id="328" r:id="rId64"/>
    <p:sldId id="329" r:id="rId65"/>
    <p:sldId id="330" r:id="rId66"/>
    <p:sldId id="331" r:id="rId67"/>
    <p:sldId id="332" r:id="rId68"/>
    <p:sldId id="352" r:id="rId69"/>
    <p:sldId id="353" r:id="rId70"/>
    <p:sldId id="354" r:id="rId71"/>
    <p:sldId id="333" r:id="rId72"/>
    <p:sldId id="394" r:id="rId73"/>
    <p:sldId id="366" r:id="rId74"/>
    <p:sldId id="367" r:id="rId75"/>
    <p:sldId id="368" r:id="rId76"/>
    <p:sldId id="369" r:id="rId77"/>
    <p:sldId id="370" r:id="rId78"/>
    <p:sldId id="371" r:id="rId79"/>
    <p:sldId id="372" r:id="rId80"/>
    <p:sldId id="373" r:id="rId81"/>
    <p:sldId id="374" r:id="rId82"/>
    <p:sldId id="375" r:id="rId83"/>
    <p:sldId id="376" r:id="rId84"/>
    <p:sldId id="379" r:id="rId85"/>
    <p:sldId id="377" r:id="rId86"/>
    <p:sldId id="378" r:id="rId87"/>
    <p:sldId id="380" r:id="rId88"/>
    <p:sldId id="396" r:id="rId89"/>
    <p:sldId id="382" r:id="rId90"/>
    <p:sldId id="383" r:id="rId91"/>
    <p:sldId id="388" r:id="rId92"/>
    <p:sldId id="389" r:id="rId93"/>
    <p:sldId id="390" r:id="rId94"/>
    <p:sldId id="391" r:id="rId95"/>
    <p:sldId id="392" r:id="rId96"/>
    <p:sldId id="393" r:id="rId97"/>
    <p:sldId id="308" r:id="rId98"/>
    <p:sldId id="309" r:id="rId99"/>
    <p:sldId id="310" r:id="rId100"/>
    <p:sldId id="311" r:id="rId101"/>
    <p:sldId id="312" r:id="rId102"/>
    <p:sldId id="313" r:id="rId103"/>
    <p:sldId id="314" r:id="rId104"/>
    <p:sldId id="362" r:id="rId105"/>
    <p:sldId id="363" r:id="rId106"/>
    <p:sldId id="364" r:id="rId107"/>
    <p:sldId id="365" r:id="rId108"/>
    <p:sldId id="395"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BFD56-24B5-4FC4-BFD1-984ED398D68D}" type="datetimeFigureOut">
              <a:rPr lang="en-US" smtClean="0"/>
              <a:t>12/22/2018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CF399-7ADE-4F5E-9FE0-1C1D2446561C}" type="slidenum">
              <a:rPr lang="en-US" smtClean="0"/>
              <a:t>‹#›</a:t>
            </a:fld>
            <a:endParaRPr lang="en-US"/>
          </a:p>
        </p:txBody>
      </p:sp>
    </p:spTree>
    <p:extLst>
      <p:ext uri="{BB962C8B-B14F-4D97-AF65-F5344CB8AC3E}">
        <p14:creationId xmlns:p14="http://schemas.microsoft.com/office/powerpoint/2010/main" val="27975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57BC7-867C-4272-973B-69B7F34C63B9}" type="slidenum">
              <a:rPr lang="en-US"/>
              <a:pPr/>
              <a:t>41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Many of you may heard the term of bio-renewable energy. Like,using corn to make ethanol is a good exmaple of coverting biomass to produce renewable energy. Biomass can be defined as organic matter formed by photosynthetic capture of solar energy and stored as chemical energy which includes crops and crops residues, animal manure, organic wastes as shown in this picture. The solar energy stored in biomass could be released as biogas through anaerobic digestion.  Biogas could be then used to produce electricity and heat as renewable energy.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37B16-950B-4783-81FA-80C323D1BC8B}" type="slidenum">
              <a:rPr lang="en-US"/>
              <a:pPr/>
              <a:t>42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As we learned in the class, anaerobic digestion is a process that bacteria break down organic matter in absence of oxygen and produce biogas consisting of methane, carbon dioxide, and other trace gases (ammonia, h2s).  In the past, anaerobic digestion was single substrate, and single purpose treatment. …. After year 2000, co-digestion of two or more substrate has become a hot topic.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CFDF9-CEDE-46CE-92D5-08FB45ED6684}" type="slidenum">
              <a:rPr lang="en-US" smtClean="0"/>
              <a:t>50</a:t>
            </a:fld>
            <a:endParaRPr lang="en-US"/>
          </a:p>
        </p:txBody>
      </p:sp>
    </p:spTree>
    <p:extLst>
      <p:ext uri="{BB962C8B-B14F-4D97-AF65-F5344CB8AC3E}">
        <p14:creationId xmlns:p14="http://schemas.microsoft.com/office/powerpoint/2010/main" val="362165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38138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22120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65588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1036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78268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B0777-4C60-462E-A92C-CDAFD498799C}"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78670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B0777-4C60-462E-A92C-CDAFD498799C}" type="datetimeFigureOut">
              <a:rPr lang="en-US" smtClean="0"/>
              <a:t>12/22/2018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53057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B0777-4C60-462E-A92C-CDAFD498799C}" type="datetimeFigureOut">
              <a:rPr lang="en-US" smtClean="0"/>
              <a:t>12/22/2018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425234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56106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8246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953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B0777-4C60-462E-A92C-CDAFD498799C}" type="datetimeFigureOut">
              <a:rPr lang="en-US" smtClean="0"/>
              <a:t>12/22/2018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EB8-52AB-45EA-A660-3E1EBFA72987}" type="slidenum">
              <a:rPr lang="en-US" smtClean="0"/>
              <a:t>‹#›</a:t>
            </a:fld>
            <a:endParaRPr lang="en-US"/>
          </a:p>
        </p:txBody>
      </p:sp>
    </p:spTree>
    <p:extLst>
      <p:ext uri="{BB962C8B-B14F-4D97-AF65-F5344CB8AC3E}">
        <p14:creationId xmlns:p14="http://schemas.microsoft.com/office/powerpoint/2010/main" val="3122628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305800" cy="1143000"/>
          </a:xfrm>
        </p:spPr>
        <p:txBody>
          <a:bodyPr>
            <a:normAutofit fontScale="90000"/>
          </a:bodyPr>
          <a:lstStyle/>
          <a:p>
            <a:pPr algn="ctr"/>
            <a:r>
              <a:rPr lang="en-US" sz="5400" b="1" dirty="0">
                <a:solidFill>
                  <a:srgbClr val="FF0000"/>
                </a:solidFill>
                <a:latin typeface="AdvGTIMES-B"/>
              </a:rPr>
              <a:t>Energy </a:t>
            </a:r>
            <a:r>
              <a:rPr lang="en-US" sz="5300" b="1" dirty="0" smtClean="0">
                <a:solidFill>
                  <a:srgbClr val="FF0000"/>
                </a:solidFill>
                <a:latin typeface="AdvGTIMES-B"/>
              </a:rPr>
              <a:t>and</a:t>
            </a:r>
            <a:r>
              <a:rPr lang="en-US" sz="5400" b="1" dirty="0" smtClean="0">
                <a:solidFill>
                  <a:srgbClr val="FF0000"/>
                </a:solidFill>
                <a:latin typeface="AdvGTIMES-B"/>
              </a:rPr>
              <a:t> </a:t>
            </a:r>
            <a:r>
              <a:rPr lang="en-US" sz="5400" b="1" dirty="0">
                <a:solidFill>
                  <a:srgbClr val="FF0000"/>
                </a:solidFill>
                <a:latin typeface="AdvGTIMES-B"/>
              </a:rPr>
              <a:t>Energy </a:t>
            </a:r>
            <a:r>
              <a:rPr lang="en-US" sz="5400" b="1" dirty="0" smtClean="0">
                <a:solidFill>
                  <a:srgbClr val="FF0000"/>
                </a:solidFill>
                <a:latin typeface="AdvGTIMES-B"/>
              </a:rPr>
              <a:t>       Types</a:t>
            </a:r>
            <a:endParaRPr lang="en-US" b="1" dirty="0">
              <a:solidFill>
                <a:srgbClr val="FF0000"/>
              </a:solidFill>
            </a:endParaRPr>
          </a:p>
        </p:txBody>
      </p:sp>
    </p:spTree>
    <p:extLst>
      <p:ext uri="{BB962C8B-B14F-4D97-AF65-F5344CB8AC3E}">
        <p14:creationId xmlns:p14="http://schemas.microsoft.com/office/powerpoint/2010/main" val="2428440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2839239" cy="369332"/>
          </a:xfrm>
          <a:prstGeom prst="rect">
            <a:avLst/>
          </a:prstGeom>
        </p:spPr>
        <p:txBody>
          <a:bodyPr wrap="none">
            <a:spAutoFit/>
          </a:bodyPr>
          <a:lstStyle/>
          <a:p>
            <a:r>
              <a:rPr lang="en-US" b="1" dirty="0" smtClean="0">
                <a:solidFill>
                  <a:srgbClr val="00B050"/>
                </a:solidFill>
                <a:latin typeface="AdvGTIMES-BI"/>
              </a:rPr>
              <a:t>2) Petroleum </a:t>
            </a:r>
            <a:r>
              <a:rPr lang="en-US" b="1" dirty="0">
                <a:solidFill>
                  <a:srgbClr val="00B050"/>
                </a:solidFill>
                <a:latin typeface="AdvGTIMES-BI"/>
              </a:rPr>
              <a:t>(Crude Oil)</a:t>
            </a:r>
            <a:endParaRPr lang="en-US" b="1" dirty="0">
              <a:solidFill>
                <a:srgbClr val="00B050"/>
              </a:solidFill>
            </a:endParaRPr>
          </a:p>
        </p:txBody>
      </p:sp>
      <p:sp>
        <p:nvSpPr>
          <p:cNvPr id="3" name="Rectangle 2"/>
          <p:cNvSpPr/>
          <p:nvPr/>
        </p:nvSpPr>
        <p:spPr>
          <a:xfrm>
            <a:off x="1371600" y="1562296"/>
            <a:ext cx="6858000" cy="646331"/>
          </a:xfrm>
          <a:prstGeom prst="rect">
            <a:avLst/>
          </a:prstGeom>
        </p:spPr>
        <p:txBody>
          <a:bodyPr wrap="square">
            <a:spAutoFit/>
          </a:bodyPr>
          <a:lstStyle/>
          <a:p>
            <a:r>
              <a:rPr lang="en-US" dirty="0">
                <a:latin typeface="AdvGTIMES-R"/>
              </a:rPr>
              <a:t>Oil is a naturally occurring flammable liquid consisting of a complex mixture </a:t>
            </a:r>
            <a:r>
              <a:rPr lang="en-US" dirty="0" smtClean="0">
                <a:latin typeface="AdvGTIMES-R"/>
              </a:rPr>
              <a:t>of hydrocarbons </a:t>
            </a:r>
            <a:r>
              <a:rPr lang="en-US" dirty="0">
                <a:latin typeface="AdvGTIMES-R"/>
              </a:rPr>
              <a:t>of various molecular </a:t>
            </a:r>
            <a:r>
              <a:rPr lang="en-US" dirty="0" smtClean="0">
                <a:latin typeface="AdvGTIMES-R"/>
              </a:rPr>
              <a:t>weights.</a:t>
            </a:r>
            <a:endParaRPr lang="en-US" dirty="0"/>
          </a:p>
        </p:txBody>
      </p:sp>
      <p:sp>
        <p:nvSpPr>
          <p:cNvPr id="4" name="Rectangle 3"/>
          <p:cNvSpPr/>
          <p:nvPr/>
        </p:nvSpPr>
        <p:spPr>
          <a:xfrm>
            <a:off x="1371600" y="2281650"/>
            <a:ext cx="6553200" cy="923330"/>
          </a:xfrm>
          <a:prstGeom prst="rect">
            <a:avLst/>
          </a:prstGeom>
        </p:spPr>
        <p:txBody>
          <a:bodyPr wrap="square">
            <a:spAutoFit/>
          </a:bodyPr>
          <a:lstStyle/>
          <a:p>
            <a:r>
              <a:rPr lang="en-US" dirty="0">
                <a:latin typeface="AdvGTIMES-R"/>
              </a:rPr>
              <a:t>The composition of </a:t>
            </a:r>
            <a:r>
              <a:rPr lang="en-US" dirty="0" smtClean="0">
                <a:latin typeface="AdvGTIMES-R"/>
              </a:rPr>
              <a:t>hydrocarbons ranges </a:t>
            </a:r>
            <a:r>
              <a:rPr lang="en-US" dirty="0">
                <a:latin typeface="AdvGTIMES-R"/>
              </a:rPr>
              <a:t>from as much as 97% by weight in the lighter oils to as little </a:t>
            </a:r>
            <a:r>
              <a:rPr lang="en-US" dirty="0" smtClean="0">
                <a:latin typeface="AdvGTIMES-R"/>
              </a:rPr>
              <a:t>as 50</a:t>
            </a:r>
            <a:r>
              <a:rPr lang="en-US" dirty="0">
                <a:latin typeface="AdvGTIMES-R"/>
              </a:rPr>
              <a:t>% in the heavier oils.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05641"/>
            <a:ext cx="6465887"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65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391400" cy="914400"/>
          </a:xfrm>
        </p:spPr>
        <p:txBody>
          <a:bodyPr>
            <a:normAutofit fontScale="90000"/>
          </a:bodyPr>
          <a:lstStyle/>
          <a:p>
            <a:pPr algn="r"/>
            <a:r>
              <a:rPr lang="en-US" b="1" dirty="0">
                <a:solidFill>
                  <a:schemeClr val="accent2">
                    <a:lumMod val="40000"/>
                    <a:lumOff val="60000"/>
                  </a:schemeClr>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Limitations </a:t>
            </a:r>
            <a:r>
              <a:rPr lang="en-US" sz="3600" b="1" dirty="0" smtClean="0">
                <a:solidFill>
                  <a:srgbClr val="00B050"/>
                </a:solidFill>
                <a:latin typeface="Times New Roman" pitchFamily="18" charset="0"/>
                <a:cs typeface="Times New Roman" pitchFamily="18" charset="0"/>
              </a:rPr>
              <a:t>of </a:t>
            </a:r>
            <a:r>
              <a:rPr lang="en-US" sz="3600" b="1" dirty="0">
                <a:solidFill>
                  <a:srgbClr val="00B050"/>
                </a:solidFill>
                <a:latin typeface="Times New Roman" pitchFamily="18" charset="0"/>
                <a:cs typeface="Times New Roman" pitchFamily="18" charset="0"/>
              </a:rPr>
              <a:t>biogas plant for a farmer</a:t>
            </a:r>
            <a:r>
              <a:rPr lang="en-US" dirty="0">
                <a:solidFill>
                  <a:srgbClr val="00B050"/>
                </a:solidFill>
              </a:rPr>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381000" y="1752600"/>
            <a:ext cx="8229600" cy="4114800"/>
          </a:xfrm>
        </p:spPr>
        <p:txBody>
          <a:bodyPr>
            <a:normAutofit/>
          </a:bodyPr>
          <a:lstStyle/>
          <a:p>
            <a:pPr marL="36576" indent="0">
              <a:buNone/>
            </a:pPr>
            <a:r>
              <a:rPr lang="en-US"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The construction costs of biogas plants vary between different countries, they are often high relative to the  income of  the  farmers  and other potential users.</a:t>
            </a:r>
          </a:p>
          <a:p>
            <a:r>
              <a:rPr lang="en-US" sz="2400" dirty="0">
                <a:latin typeface="Times New Roman" pitchFamily="18" charset="0"/>
                <a:cs typeface="Times New Roman" pitchFamily="18" charset="0"/>
              </a:rPr>
              <a:t>-Poor farmers are still lacking behind for adopting this technology because:</a:t>
            </a:r>
          </a:p>
          <a:p>
            <a:r>
              <a:rPr lang="en-US" sz="2400" dirty="0">
                <a:latin typeface="Times New Roman" pitchFamily="18" charset="0"/>
                <a:cs typeface="Times New Roman" pitchFamily="18" charset="0"/>
              </a:rPr>
              <a:t>-Initial cost of installation of the plant is high.</a:t>
            </a:r>
          </a:p>
          <a:p>
            <a:r>
              <a:rPr lang="en-US" sz="2400" dirty="0">
                <a:latin typeface="Times New Roman" pitchFamily="18" charset="0"/>
                <a:cs typeface="Times New Roman" pitchFamily="18" charset="0"/>
              </a:rPr>
              <a:t>-Number of cattle owned by an average family of farmers is inadequate to feed a biogas plant.</a:t>
            </a:r>
          </a:p>
        </p:txBody>
      </p:sp>
    </p:spTree>
    <p:extLst>
      <p:ext uri="{BB962C8B-B14F-4D97-AF65-F5344CB8AC3E}">
        <p14:creationId xmlns:p14="http://schemas.microsoft.com/office/powerpoint/2010/main" val="40189573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467600" cy="1143000"/>
          </a:xfrm>
        </p:spPr>
        <p:txBody>
          <a:bodyPr>
            <a:normAutofit fontScale="90000"/>
          </a:bodyPr>
          <a:lstStyle/>
          <a:p>
            <a:r>
              <a:rPr lang="en-US" sz="3600" b="1" dirty="0">
                <a:solidFill>
                  <a:srgbClr val="00B050"/>
                </a:solidFill>
                <a:latin typeface="Times New Roman" pitchFamily="18" charset="0"/>
                <a:cs typeface="Times New Roman" pitchFamily="18" charset="0"/>
              </a:rPr>
              <a:t>Benefits of Biogas plant treatment</a:t>
            </a:r>
            <a:r>
              <a:rPr lang="en-US" dirty="0">
                <a:solidFill>
                  <a:srgbClr val="00B050"/>
                </a:solidFill>
              </a:rPr>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pPr marL="36576" indent="0">
              <a:buNone/>
            </a:pPr>
            <a:r>
              <a:rPr lang="en-US" sz="2400" b="1" dirty="0" smtClean="0">
                <a:solidFill>
                  <a:srgbClr val="FF0000"/>
                </a:solidFill>
                <a:latin typeface="Times New Roman" pitchFamily="18" charset="0"/>
                <a:cs typeface="Times New Roman" pitchFamily="18" charset="0"/>
              </a:rPr>
              <a:t>Waste  </a:t>
            </a:r>
            <a:r>
              <a:rPr lang="en-US" sz="2400" b="1" dirty="0">
                <a:solidFill>
                  <a:srgbClr val="FF0000"/>
                </a:solidFill>
                <a:latin typeface="Times New Roman" pitchFamily="18" charset="0"/>
                <a:cs typeface="Times New Roman" pitchFamily="18" charset="0"/>
              </a:rPr>
              <a:t>treatment benefits </a:t>
            </a:r>
            <a:endParaRPr lang="en-US" sz="2400" dirty="0">
              <a:solidFill>
                <a:srgbClr val="FF0000"/>
              </a:solidFill>
              <a:latin typeface="Times New Roman" pitchFamily="18" charset="0"/>
              <a:cs typeface="Times New Roman" pitchFamily="18" charset="0"/>
            </a:endParaRPr>
          </a:p>
          <a:p>
            <a:pPr marL="36576" indent="0">
              <a:buNone/>
            </a:pPr>
            <a:endParaRPr lang="en-US" dirty="0" smtClean="0">
              <a:solidFill>
                <a:srgbClr val="FF0000"/>
              </a:solidFill>
            </a:endParaRPr>
          </a:p>
          <a:p>
            <a:pPr lvl="0"/>
            <a:r>
              <a:rPr lang="en-US" sz="2400" dirty="0" smtClean="0">
                <a:latin typeface="Times New Roman" pitchFamily="18" charset="0"/>
                <a:cs typeface="Times New Roman" pitchFamily="18" charset="0"/>
              </a:rPr>
              <a:t>natural </a:t>
            </a:r>
            <a:r>
              <a:rPr lang="en-US" sz="2400" dirty="0">
                <a:latin typeface="Times New Roman" pitchFamily="18" charset="0"/>
                <a:cs typeface="Times New Roman" pitchFamily="18" charset="0"/>
              </a:rPr>
              <a:t>waste treatment process</a:t>
            </a:r>
          </a:p>
          <a:p>
            <a:pPr lvl="0"/>
            <a:r>
              <a:rPr lang="en-US" sz="2400" dirty="0">
                <a:latin typeface="Times New Roman" pitchFamily="18" charset="0"/>
                <a:cs typeface="Times New Roman" pitchFamily="18" charset="0"/>
              </a:rPr>
              <a:t>mature technology</a:t>
            </a:r>
          </a:p>
          <a:p>
            <a:pPr lvl="0"/>
            <a:r>
              <a:rPr lang="en-US" sz="2400" dirty="0" smtClean="0">
                <a:latin typeface="Times New Roman" pitchFamily="18" charset="0"/>
                <a:cs typeface="Times New Roman" pitchFamily="18" charset="0"/>
              </a:rPr>
              <a:t>reduces </a:t>
            </a:r>
            <a:r>
              <a:rPr lang="en-US" sz="2400" dirty="0">
                <a:latin typeface="Times New Roman" pitchFamily="18" charset="0"/>
                <a:cs typeface="Times New Roman" pitchFamily="18" charset="0"/>
              </a:rPr>
              <a:t>volume of waste for transport, land application, (vs. not using digestion)</a:t>
            </a:r>
          </a:p>
          <a:p>
            <a:pPr lvl="0"/>
            <a:r>
              <a:rPr lang="en-US" sz="2400" dirty="0">
                <a:latin typeface="Times New Roman" pitchFamily="18" charset="0"/>
                <a:cs typeface="Times New Roman" pitchFamily="18" charset="0"/>
              </a:rPr>
              <a:t>very efficient decomposition</a:t>
            </a:r>
          </a:p>
          <a:p>
            <a:pPr lvl="0"/>
            <a:r>
              <a:rPr lang="en-US" sz="2400" dirty="0">
                <a:latin typeface="Times New Roman" pitchFamily="18" charset="0"/>
                <a:cs typeface="Times New Roman" pitchFamily="18" charset="0"/>
              </a:rPr>
              <a:t>complete biogas capture</a:t>
            </a:r>
          </a:p>
          <a:p>
            <a:pPr lvl="0"/>
            <a:r>
              <a:rPr lang="en-US" sz="2400" dirty="0">
                <a:latin typeface="Times New Roman" pitchFamily="18" charset="0"/>
                <a:cs typeface="Times New Roman" pitchFamily="18" charset="0"/>
              </a:rPr>
              <a:t>nutrient recovery and recycling</a:t>
            </a:r>
          </a:p>
          <a:p>
            <a:endParaRPr lang="en-US" dirty="0"/>
          </a:p>
        </p:txBody>
      </p:sp>
    </p:spTree>
    <p:extLst>
      <p:ext uri="{BB962C8B-B14F-4D97-AF65-F5344CB8AC3E}">
        <p14:creationId xmlns:p14="http://schemas.microsoft.com/office/powerpoint/2010/main" val="32283620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467600" cy="1143000"/>
          </a:xfrm>
        </p:spPr>
        <p:txBody>
          <a:bodyPr>
            <a:normAutofit fontScale="90000"/>
          </a:bodyPr>
          <a:lstStyle/>
          <a:p>
            <a:r>
              <a:rPr lang="en-US" sz="4000" b="1" dirty="0">
                <a:solidFill>
                  <a:srgbClr val="00B050"/>
                </a:solidFill>
                <a:latin typeface="Times New Roman" pitchFamily="18" charset="0"/>
                <a:cs typeface="Times New Roman" pitchFamily="18" charset="0"/>
              </a:rPr>
              <a:t>Energy benefits</a:t>
            </a:r>
            <a:r>
              <a:rPr lang="en-US" sz="4000" b="1" dirty="0">
                <a:solidFill>
                  <a:srgbClr val="00B050"/>
                </a:solidFill>
              </a:rPr>
              <a:t>	</a:t>
            </a:r>
            <a:r>
              <a:rPr lang="en-US" sz="3600" dirty="0">
                <a:solidFill>
                  <a:srgbClr val="00B050"/>
                </a:solidFill>
              </a:rPr>
              <a:t/>
            </a:r>
            <a:br>
              <a:rPr lang="en-US" sz="3600" dirty="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pPr lvl="0"/>
            <a:r>
              <a:rPr lang="en-US" sz="2400" dirty="0" smtClean="0">
                <a:latin typeface="Times New Roman" pitchFamily="18" charset="0"/>
                <a:cs typeface="Times New Roman" pitchFamily="18" charset="0"/>
              </a:rPr>
              <a:t>its </a:t>
            </a:r>
            <a:r>
              <a:rPr lang="en-US" sz="2400" dirty="0">
                <a:latin typeface="Times New Roman" pitchFamily="18" charset="0"/>
                <a:cs typeface="Times New Roman" pitchFamily="18" charset="0"/>
              </a:rPr>
              <a:t>gives</a:t>
            </a:r>
            <a:endParaRPr lang="en-US" sz="16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useful applications, including:</a:t>
            </a:r>
            <a:endParaRPr lang="en-US" sz="1600" dirty="0">
              <a:latin typeface="Times New Roman" pitchFamily="18" charset="0"/>
              <a:cs typeface="Times New Roman" pitchFamily="18" charset="0"/>
            </a:endParaRPr>
          </a:p>
          <a:p>
            <a:pPr lvl="0"/>
            <a:r>
              <a:rPr lang="en-US" sz="2400" dirty="0" err="1" smtClean="0">
                <a:latin typeface="Times New Roman" pitchFamily="18" charset="0"/>
                <a:cs typeface="Times New Roman" pitchFamily="18" charset="0"/>
              </a:rPr>
              <a:t>baseload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smtClean="0">
                <a:latin typeface="Times New Roman" pitchFamily="18" charset="0"/>
                <a:cs typeface="Times New Roman" pitchFamily="18" charset="0"/>
              </a:rPr>
              <a:t>dispatchable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energy source (vs. intermittent wind and solar)</a:t>
            </a:r>
            <a:endParaRPr lang="en-US" sz="16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distributed generation (which means lower transmission / transportation costs and higher reliability)</a:t>
            </a:r>
            <a:endParaRPr lang="en-US" sz="16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direct replacement for non-renewable fossil fuels</a:t>
            </a:r>
            <a:endParaRPr lang="en-US" sz="1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008656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7467600" cy="1143000"/>
          </a:xfrm>
        </p:spPr>
        <p:txBody>
          <a:bodyPr>
            <a:normAutofit fontScale="90000"/>
          </a:bodyPr>
          <a:lstStyle/>
          <a:p>
            <a:r>
              <a:rPr lang="en-US" sz="3600" b="1" dirty="0">
                <a:solidFill>
                  <a:srgbClr val="00B050"/>
                </a:solidFill>
                <a:latin typeface="Times New Roman" pitchFamily="18" charset="0"/>
                <a:cs typeface="Times New Roman" pitchFamily="18" charset="0"/>
              </a:rPr>
              <a:t>Environmental  benefits</a:t>
            </a:r>
            <a:r>
              <a:rPr lang="en-US" dirty="0">
                <a:solidFill>
                  <a:srgbClr val="00B050"/>
                </a:solidFill>
              </a:rPr>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381000" y="2438400"/>
            <a:ext cx="8229600" cy="4525963"/>
          </a:xfrm>
        </p:spPr>
        <p:txBody>
          <a:bodyPr/>
          <a:lstStyle/>
          <a:p>
            <a:pPr lvl="0"/>
            <a:r>
              <a:rPr lang="en-US" sz="2400" dirty="0" smtClean="0">
                <a:latin typeface="Times New Roman" pitchFamily="18" charset="0"/>
                <a:cs typeface="Times New Roman" pitchFamily="18" charset="0"/>
              </a:rPr>
              <a:t>dramatic </a:t>
            </a:r>
            <a:r>
              <a:rPr lang="en-US" sz="2400" dirty="0">
                <a:latin typeface="Times New Roman" pitchFamily="18" charset="0"/>
                <a:cs typeface="Times New Roman" pitchFamily="18" charset="0"/>
              </a:rPr>
              <a:t>odor reduction</a:t>
            </a:r>
          </a:p>
          <a:p>
            <a:pPr lvl="0"/>
            <a:r>
              <a:rPr lang="en-US" sz="2400" dirty="0">
                <a:latin typeface="Times New Roman" pitchFamily="18" charset="0"/>
                <a:cs typeface="Times New Roman" pitchFamily="18" charset="0"/>
              </a:rPr>
              <a:t>reduced pathogen levels</a:t>
            </a:r>
          </a:p>
          <a:p>
            <a:pPr lvl="0"/>
            <a:r>
              <a:rPr lang="en-US" sz="2400" dirty="0">
                <a:latin typeface="Times New Roman" pitchFamily="18" charset="0"/>
                <a:cs typeface="Times New Roman" pitchFamily="18" charset="0"/>
              </a:rPr>
              <a:t>reduced greenhouse gas emissions</a:t>
            </a:r>
          </a:p>
          <a:p>
            <a:pPr lvl="0"/>
            <a:r>
              <a:rPr lang="en-US" sz="2400" dirty="0" smtClean="0">
                <a:latin typeface="Times New Roman" pitchFamily="18" charset="0"/>
                <a:cs typeface="Times New Roman" pitchFamily="18" charset="0"/>
              </a:rPr>
              <a:t>If we utilize these gases so they are not mixing with environment to pollute it.</a:t>
            </a:r>
            <a:endParaRPr lang="en-US" dirty="0"/>
          </a:p>
        </p:txBody>
      </p:sp>
    </p:spTree>
    <p:extLst>
      <p:ext uri="{BB962C8B-B14F-4D97-AF65-F5344CB8AC3E}">
        <p14:creationId xmlns:p14="http://schemas.microsoft.com/office/powerpoint/2010/main" val="39674679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4" y="1524000"/>
            <a:ext cx="7391400" cy="3693319"/>
          </a:xfrm>
          <a:prstGeom prst="rect">
            <a:avLst/>
          </a:prstGeom>
        </p:spPr>
        <p:txBody>
          <a:bodyPr wrap="square">
            <a:spAutoFit/>
          </a:bodyPr>
          <a:lstStyle/>
          <a:p>
            <a:r>
              <a:rPr lang="en-US" dirty="0"/>
              <a:t>for indirect measurement of the amount of organic pollution (that can be oxidized biologically) in a sample of water. BOD test procedure is based on the activities of bacteria and other aerobic microorganisms (microbes), which feed on organic matter in presence of oxygen. The result of a BOD test indicates the amount of water-dissolved oxygen (expressed as parts per million or milligrams per liter of water) consumed by microbes incubated in darkness for five days at an ambient temperature of 20°C. Higher the BOD, higher the amount of pollution in the test sample. For the contaminants that cannot be oxidized biologically, chemical oxygen demand (COD) method is used.</a:t>
            </a:r>
            <a:br>
              <a:rPr lang="en-US" dirty="0"/>
            </a:br>
            <a:r>
              <a:rPr lang="en-US" dirty="0"/>
              <a:t/>
            </a:r>
            <a:br>
              <a:rPr lang="en-US" dirty="0"/>
            </a:br>
            <a:r>
              <a:rPr lang="en-US" dirty="0"/>
              <a:t>Read more: http://www.businessdictionary.com/definition/biological-oxygen-demand-BOD.html</a:t>
            </a:r>
          </a:p>
        </p:txBody>
      </p:sp>
      <p:sp>
        <p:nvSpPr>
          <p:cNvPr id="3" name="Rectangle 2"/>
          <p:cNvSpPr/>
          <p:nvPr/>
        </p:nvSpPr>
        <p:spPr>
          <a:xfrm>
            <a:off x="2389414" y="600670"/>
            <a:ext cx="4572000" cy="1200329"/>
          </a:xfrm>
          <a:prstGeom prst="rect">
            <a:avLst/>
          </a:prstGeom>
        </p:spPr>
        <p:txBody>
          <a:bodyPr>
            <a:spAutoFit/>
          </a:bodyPr>
          <a:lstStyle/>
          <a:p>
            <a:r>
              <a:rPr lang="en-US" sz="2400" b="1" dirty="0">
                <a:solidFill>
                  <a:srgbClr val="FF0000"/>
                </a:solidFill>
              </a:rPr>
              <a:t>biological oxygen demand (BOD)</a:t>
            </a:r>
            <a:br>
              <a:rPr lang="en-US" sz="2400" b="1" dirty="0">
                <a:solidFill>
                  <a:srgbClr val="FF0000"/>
                </a:solidFill>
              </a:rPr>
            </a:br>
            <a:r>
              <a:rPr lang="en-US" sz="2400" b="1" dirty="0">
                <a:solidFill>
                  <a:srgbClr val="FF0000"/>
                </a:solidFill>
              </a:rPr>
              <a:t/>
            </a:r>
            <a:br>
              <a:rPr lang="en-US" sz="2400" b="1" dirty="0">
                <a:solidFill>
                  <a:srgbClr val="FF0000"/>
                </a:solidFill>
              </a:rPr>
            </a:br>
            <a:endParaRPr lang="en-US" sz="2400" b="1" dirty="0">
              <a:solidFill>
                <a:srgbClr val="FF0000"/>
              </a:solidFill>
            </a:endParaRPr>
          </a:p>
        </p:txBody>
      </p:sp>
    </p:spTree>
    <p:extLst>
      <p:ext uri="{BB962C8B-B14F-4D97-AF65-F5344CB8AC3E}">
        <p14:creationId xmlns:p14="http://schemas.microsoft.com/office/powerpoint/2010/main" val="10287420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59340"/>
            <a:ext cx="7620000" cy="2031325"/>
          </a:xfrm>
          <a:prstGeom prst="rect">
            <a:avLst/>
          </a:prstGeom>
        </p:spPr>
        <p:txBody>
          <a:bodyPr wrap="square">
            <a:spAutoFit/>
          </a:bodyPr>
          <a:lstStyle/>
          <a:p>
            <a:r>
              <a:rPr lang="ar-EG" dirty="0"/>
              <a:t>ر لمقدار التلوث العضوي (الذي يمكن أكسدته بيولوجياً) في عينة من الماء. يعتمد إجراء اختبار </a:t>
            </a:r>
            <a:r>
              <a:rPr lang="en-US" dirty="0"/>
              <a:t>BOD </a:t>
            </a:r>
            <a:r>
              <a:rPr lang="ar-EG" dirty="0"/>
              <a:t>على أنشطة البكتيريا والكائنات الحية الدقيقة الأخرى (الميكروبات) ، التي تتغذى على المادة العضوية في وجود الأكسجين. تشير نتيجة اختبار الأكسجين الحيوي (</a:t>
            </a:r>
            <a:r>
              <a:rPr lang="en-US" dirty="0"/>
              <a:t>BOD) </a:t>
            </a:r>
            <a:r>
              <a:rPr lang="ar-EG" dirty="0"/>
              <a:t>إلى كمية الأكسجين المذاب بالماء (المعبر عنها كأجزاء في المليون أو المليغرام لكل لتر من الماء) التي تستهلكها الميكروبات المحتضنة في الظلام لمدة خمسة أيام عند درجة حرارة محيطة تبلغ 20 درجة مئوية. ارتفاع </a:t>
            </a:r>
            <a:r>
              <a:rPr lang="en-US" dirty="0"/>
              <a:t>BOD ، </a:t>
            </a:r>
            <a:r>
              <a:rPr lang="ar-EG" dirty="0"/>
              <a:t>أعلى كمية التلوث في عينة الاختبار. بالنسبة للملوثات التي لا يمكن أكسدتها بيولوجياً ، يتم استخدام طريقة الطلب على الأكسجين الكيميائي (</a:t>
            </a:r>
            <a:r>
              <a:rPr lang="en-US" dirty="0"/>
              <a:t>COD).</a:t>
            </a:r>
          </a:p>
        </p:txBody>
      </p:sp>
    </p:spTree>
    <p:extLst>
      <p:ext uri="{BB962C8B-B14F-4D97-AF65-F5344CB8AC3E}">
        <p14:creationId xmlns:p14="http://schemas.microsoft.com/office/powerpoint/2010/main" val="40034159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61963"/>
            <a:ext cx="78771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059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52438"/>
            <a:ext cx="787717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7539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07975" y="122238"/>
            <a:ext cx="81295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800" u="sng">
                <a:solidFill>
                  <a:srgbClr val="763B00"/>
                </a:solidFill>
              </a:rPr>
              <a:t>Organic (Solids) Loading Rate</a:t>
            </a:r>
          </a:p>
        </p:txBody>
      </p:sp>
      <p:sp>
        <p:nvSpPr>
          <p:cNvPr id="169987" name="Text Box 3"/>
          <p:cNvSpPr txBox="1">
            <a:spLocks noChangeArrowheads="1"/>
          </p:cNvSpPr>
          <p:nvPr/>
        </p:nvSpPr>
        <p:spPr bwMode="auto">
          <a:xfrm>
            <a:off x="0" y="136683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00C200"/>
                </a:solidFill>
              </a:rPr>
              <a:t>Amount</a:t>
            </a:r>
            <a:r>
              <a:rPr lang="en-US" altLang="en-US" sz="2800">
                <a:solidFill>
                  <a:srgbClr val="336600"/>
                </a:solidFill>
              </a:rPr>
              <a:t> of </a:t>
            </a:r>
            <a:r>
              <a:rPr lang="en-US" altLang="en-US" sz="2800" u="sng">
                <a:solidFill>
                  <a:srgbClr val="336600"/>
                </a:solidFill>
              </a:rPr>
              <a:t>Volatile</a:t>
            </a:r>
            <a:r>
              <a:rPr lang="en-US" altLang="en-US" sz="2800">
                <a:solidFill>
                  <a:srgbClr val="336600"/>
                </a:solidFill>
              </a:rPr>
              <a:t> Solids Added </a:t>
            </a:r>
            <a:r>
              <a:rPr lang="en-US" altLang="en-US" sz="2800">
                <a:solidFill>
                  <a:srgbClr val="00C200"/>
                </a:solidFill>
              </a:rPr>
              <a:t>per</a:t>
            </a:r>
            <a:r>
              <a:rPr lang="en-US" altLang="en-US" sz="2800">
                <a:solidFill>
                  <a:srgbClr val="336600"/>
                </a:solidFill>
              </a:rPr>
              <a:t> Day</a:t>
            </a:r>
          </a:p>
          <a:p>
            <a:pPr algn="ctr"/>
            <a:r>
              <a:rPr lang="en-US" altLang="en-US" sz="2800">
                <a:solidFill>
                  <a:srgbClr val="336600"/>
                </a:solidFill>
              </a:rPr>
              <a:t>Compared to the Size (</a:t>
            </a:r>
            <a:r>
              <a:rPr lang="en-US" altLang="en-US" sz="2800">
                <a:solidFill>
                  <a:srgbClr val="00C200"/>
                </a:solidFill>
              </a:rPr>
              <a:t>volume</a:t>
            </a:r>
            <a:r>
              <a:rPr lang="en-US" altLang="en-US" sz="2800">
                <a:solidFill>
                  <a:srgbClr val="336600"/>
                </a:solidFill>
              </a:rPr>
              <a:t>) of the Digester</a:t>
            </a:r>
          </a:p>
        </p:txBody>
      </p:sp>
      <p:sp>
        <p:nvSpPr>
          <p:cNvPr id="169988" name="Text Box 4"/>
          <p:cNvSpPr txBox="1">
            <a:spLocks noChangeArrowheads="1"/>
          </p:cNvSpPr>
          <p:nvPr/>
        </p:nvSpPr>
        <p:spPr bwMode="auto">
          <a:xfrm>
            <a:off x="0" y="36195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763B00"/>
                </a:solidFill>
              </a:rPr>
              <a:t>Pounds of Volatile Solids per Day per Cubic Foot</a:t>
            </a:r>
          </a:p>
        </p:txBody>
      </p:sp>
      <p:sp>
        <p:nvSpPr>
          <p:cNvPr id="169989" name="Text Box 5"/>
          <p:cNvSpPr txBox="1">
            <a:spLocks noChangeArrowheads="1"/>
          </p:cNvSpPr>
          <p:nvPr/>
        </p:nvSpPr>
        <p:spPr bwMode="auto">
          <a:xfrm>
            <a:off x="0" y="4130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0.02 to 0.10 # Vol. Solids/Day/Ft</a:t>
            </a:r>
            <a:r>
              <a:rPr lang="en-US" altLang="en-US" sz="2400" baseline="30000">
                <a:solidFill>
                  <a:srgbClr val="009900"/>
                </a:solidFill>
              </a:rPr>
              <a:t>3</a:t>
            </a:r>
            <a:endParaRPr lang="en-US" altLang="en-US" sz="2400">
              <a:solidFill>
                <a:srgbClr val="009900"/>
              </a:solidFill>
            </a:endParaRPr>
          </a:p>
        </p:txBody>
      </p:sp>
      <p:sp>
        <p:nvSpPr>
          <p:cNvPr id="169990" name="Text Box 6"/>
          <p:cNvSpPr txBox="1">
            <a:spLocks noChangeArrowheads="1"/>
          </p:cNvSpPr>
          <p:nvPr/>
        </p:nvSpPr>
        <p:spPr bwMode="auto">
          <a:xfrm>
            <a:off x="0" y="4829175"/>
            <a:ext cx="9124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763B00"/>
                </a:solidFill>
              </a:rPr>
              <a:t>Sometimes as</a:t>
            </a:r>
          </a:p>
          <a:p>
            <a:pPr algn="ctr"/>
            <a:r>
              <a:rPr lang="en-US" altLang="en-US" sz="2800">
                <a:solidFill>
                  <a:srgbClr val="763B00"/>
                </a:solidFill>
              </a:rPr>
              <a:t>Pounds of Volatile Solids per Day per 1000 Cubic Feet</a:t>
            </a:r>
          </a:p>
        </p:txBody>
      </p:sp>
      <p:sp>
        <p:nvSpPr>
          <p:cNvPr id="169991" name="Text Box 7"/>
          <p:cNvSpPr txBox="1">
            <a:spLocks noChangeArrowheads="1"/>
          </p:cNvSpPr>
          <p:nvPr/>
        </p:nvSpPr>
        <p:spPr bwMode="auto">
          <a:xfrm>
            <a:off x="0" y="5759450"/>
            <a:ext cx="911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20 to 100 # Vol. Solids/Day/1000Ft</a:t>
            </a:r>
            <a:r>
              <a:rPr lang="en-US" altLang="en-US" sz="2400" baseline="30000">
                <a:solidFill>
                  <a:srgbClr val="009900"/>
                </a:solidFill>
              </a:rPr>
              <a:t>3</a:t>
            </a:r>
            <a:endParaRPr lang="en-US" altLang="en-US" sz="2400">
              <a:solidFill>
                <a:srgbClr val="009900"/>
              </a:solidFill>
            </a:endParaRPr>
          </a:p>
        </p:txBody>
      </p:sp>
      <p:sp>
        <p:nvSpPr>
          <p:cNvPr id="169992" name="Text Box 8"/>
          <p:cNvSpPr txBox="1">
            <a:spLocks noChangeArrowheads="1"/>
          </p:cNvSpPr>
          <p:nvPr/>
        </p:nvSpPr>
        <p:spPr bwMode="auto">
          <a:xfrm>
            <a:off x="247650" y="2582863"/>
            <a:ext cx="455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rPr>
              <a:t>Organic Loading Rate</a:t>
            </a:r>
          </a:p>
        </p:txBody>
      </p:sp>
      <p:sp>
        <p:nvSpPr>
          <p:cNvPr id="169993" name="Text Box 9"/>
          <p:cNvSpPr txBox="1">
            <a:spLocks noChangeArrowheads="1"/>
          </p:cNvSpPr>
          <p:nvPr/>
        </p:nvSpPr>
        <p:spPr bwMode="auto">
          <a:xfrm>
            <a:off x="5419725" y="2443163"/>
            <a:ext cx="254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Amount of V.S.</a:t>
            </a:r>
          </a:p>
        </p:txBody>
      </p:sp>
      <p:sp>
        <p:nvSpPr>
          <p:cNvPr id="169994" name="Line 10"/>
          <p:cNvSpPr>
            <a:spLocks noChangeShapeType="1"/>
          </p:cNvSpPr>
          <p:nvPr/>
        </p:nvSpPr>
        <p:spPr bwMode="auto">
          <a:xfrm flipV="1">
            <a:off x="5160963" y="2936875"/>
            <a:ext cx="2897187" cy="0"/>
          </a:xfrm>
          <a:prstGeom prst="line">
            <a:avLst/>
          </a:prstGeom>
          <a:noFill/>
          <a:ln w="508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5" name="Text Box 11"/>
          <p:cNvSpPr txBox="1">
            <a:spLocks noChangeArrowheads="1"/>
          </p:cNvSpPr>
          <p:nvPr/>
        </p:nvSpPr>
        <p:spPr bwMode="auto">
          <a:xfrm>
            <a:off x="5108575" y="2874963"/>
            <a:ext cx="3106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Volume of Digester</a:t>
            </a:r>
          </a:p>
        </p:txBody>
      </p:sp>
      <p:sp>
        <p:nvSpPr>
          <p:cNvPr id="169997" name="Text Box 13"/>
          <p:cNvSpPr txBox="1">
            <a:spLocks noChangeArrowheads="1"/>
          </p:cNvSpPr>
          <p:nvPr/>
        </p:nvSpPr>
        <p:spPr bwMode="auto">
          <a:xfrm>
            <a:off x="4679950" y="26162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rPr>
              <a:t>=</a:t>
            </a:r>
          </a:p>
        </p:txBody>
      </p:sp>
      <p:cxnSp>
        <p:nvCxnSpPr>
          <p:cNvPr id="3" name="Straight Connector 2"/>
          <p:cNvCxnSpPr>
            <a:cxnSpLocks noChangeShapeType="1"/>
          </p:cNvCxnSpPr>
          <p:nvPr/>
        </p:nvCxnSpPr>
        <p:spPr bwMode="auto">
          <a:xfrm>
            <a:off x="6637338" y="4060825"/>
            <a:ext cx="1619250"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4881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iterate type="wd">
                                    <p:tmPct val="100000"/>
                                  </p:iterate>
                                  <p:childTnLst>
                                    <p:set>
                                      <p:cBhvr>
                                        <p:cTn id="6" dur="1" fill="hold">
                                          <p:stCondLst>
                                            <p:cond delay="0"/>
                                          </p:stCondLst>
                                        </p:cTn>
                                        <p:tgtEl>
                                          <p:spTgt spid="169986"/>
                                        </p:tgtEl>
                                        <p:attrNameLst>
                                          <p:attrName>style.visibility</p:attrName>
                                        </p:attrNameLst>
                                      </p:cBhvr>
                                      <p:to>
                                        <p:strVal val="visible"/>
                                      </p:to>
                                    </p:set>
                                    <p:animEffect transition="in" filter="barn(outVertical)">
                                      <p:cBhvr>
                                        <p:cTn id="7" dur="300"/>
                                        <p:tgtEl>
                                          <p:spTgt spid="16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169987"/>
                                        </p:tgtEl>
                                        <p:attrNameLst>
                                          <p:attrName>style.visibility</p:attrName>
                                        </p:attrNameLst>
                                      </p:cBhvr>
                                      <p:to>
                                        <p:strVal val="visible"/>
                                      </p:to>
                                    </p:set>
                                    <p:animEffect transition="in" filter="wipe(left)">
                                      <p:cBhvr>
                                        <p:cTn id="12" dur="300"/>
                                        <p:tgtEl>
                                          <p:spTgt spid="169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iterate type="wd">
                                    <p:tmPct val="100000"/>
                                  </p:iterate>
                                  <p:childTnLst>
                                    <p:set>
                                      <p:cBhvr>
                                        <p:cTn id="16" dur="1" fill="hold">
                                          <p:stCondLst>
                                            <p:cond delay="0"/>
                                          </p:stCondLst>
                                        </p:cTn>
                                        <p:tgtEl>
                                          <p:spTgt spid="169992"/>
                                        </p:tgtEl>
                                        <p:attrNameLst>
                                          <p:attrName>style.visibility</p:attrName>
                                        </p:attrNameLst>
                                      </p:cBhvr>
                                      <p:to>
                                        <p:strVal val="visible"/>
                                      </p:to>
                                    </p:set>
                                    <p:animEffect transition="in" filter="slide(fromTop)">
                                      <p:cBhvr>
                                        <p:cTn id="17" dur="300"/>
                                        <p:tgtEl>
                                          <p:spTgt spid="169992"/>
                                        </p:tgtEl>
                                      </p:cBhvr>
                                    </p:animEffect>
                                  </p:childTnLst>
                                </p:cTn>
                              </p:par>
                            </p:childTnLst>
                          </p:cTn>
                        </p:par>
                        <p:par>
                          <p:cTn id="18" fill="hold" nodeType="afterGroup">
                            <p:stCondLst>
                              <p:cond delay="900"/>
                            </p:stCondLst>
                            <p:childTnLst>
                              <p:par>
                                <p:cTn id="19" presetID="2" presetClass="entr" presetSubtype="2" fill="hold" grpId="0" nodeType="afterEffect">
                                  <p:stCondLst>
                                    <p:cond delay="0"/>
                                  </p:stCondLst>
                                  <p:childTnLst>
                                    <p:set>
                                      <p:cBhvr>
                                        <p:cTn id="20" dur="1" fill="hold">
                                          <p:stCondLst>
                                            <p:cond delay="0"/>
                                          </p:stCondLst>
                                        </p:cTn>
                                        <p:tgtEl>
                                          <p:spTgt spid="169997"/>
                                        </p:tgtEl>
                                        <p:attrNameLst>
                                          <p:attrName>style.visibility</p:attrName>
                                        </p:attrNameLst>
                                      </p:cBhvr>
                                      <p:to>
                                        <p:strVal val="visible"/>
                                      </p:to>
                                    </p:set>
                                    <p:anim calcmode="lin" valueType="num">
                                      <p:cBhvr additive="base">
                                        <p:cTn id="21" dur="500" fill="hold"/>
                                        <p:tgtEl>
                                          <p:spTgt spid="169997"/>
                                        </p:tgtEl>
                                        <p:attrNameLst>
                                          <p:attrName>ppt_x</p:attrName>
                                        </p:attrNameLst>
                                      </p:cBhvr>
                                      <p:tavLst>
                                        <p:tav tm="0">
                                          <p:val>
                                            <p:strVal val="1+#ppt_w/2"/>
                                          </p:val>
                                        </p:tav>
                                        <p:tav tm="100000">
                                          <p:val>
                                            <p:strVal val="#ppt_x"/>
                                          </p:val>
                                        </p:tav>
                                      </p:tavLst>
                                    </p:anim>
                                    <p:anim calcmode="lin" valueType="num">
                                      <p:cBhvr additive="base">
                                        <p:cTn id="22" dur="500" fill="hold"/>
                                        <p:tgtEl>
                                          <p:spTgt spid="16999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69993"/>
                                        </p:tgtEl>
                                        <p:attrNameLst>
                                          <p:attrName>style.visibility</p:attrName>
                                        </p:attrNameLst>
                                      </p:cBhvr>
                                      <p:to>
                                        <p:strVal val="visible"/>
                                      </p:to>
                                    </p:set>
                                    <p:anim calcmode="lin" valueType="num">
                                      <p:cBhvr additive="base">
                                        <p:cTn id="27" dur="500" fill="hold"/>
                                        <p:tgtEl>
                                          <p:spTgt spid="169993"/>
                                        </p:tgtEl>
                                        <p:attrNameLst>
                                          <p:attrName>ppt_x</p:attrName>
                                        </p:attrNameLst>
                                      </p:cBhvr>
                                      <p:tavLst>
                                        <p:tav tm="0">
                                          <p:val>
                                            <p:strVal val="0-#ppt_w/2"/>
                                          </p:val>
                                        </p:tav>
                                        <p:tav tm="100000">
                                          <p:val>
                                            <p:strVal val="#ppt_x"/>
                                          </p:val>
                                        </p:tav>
                                      </p:tavLst>
                                    </p:anim>
                                    <p:anim calcmode="lin" valueType="num">
                                      <p:cBhvr additive="base">
                                        <p:cTn id="28" dur="500" fill="hold"/>
                                        <p:tgtEl>
                                          <p:spTgt spid="169993"/>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9994"/>
                                        </p:tgtEl>
                                        <p:attrNameLst>
                                          <p:attrName>style.visibility</p:attrName>
                                        </p:attrNameLst>
                                      </p:cBhvr>
                                      <p:to>
                                        <p:strVal val="visible"/>
                                      </p:to>
                                    </p:set>
                                    <p:animEffect transition="in" filter="wipe(left)">
                                      <p:cBhvr>
                                        <p:cTn id="33" dur="500"/>
                                        <p:tgtEl>
                                          <p:spTgt spid="1699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3" fill="hold" grpId="0" nodeType="clickEffect">
                                  <p:stCondLst>
                                    <p:cond delay="0"/>
                                  </p:stCondLst>
                                  <p:childTnLst>
                                    <p:set>
                                      <p:cBhvr>
                                        <p:cTn id="37" dur="1" fill="hold">
                                          <p:stCondLst>
                                            <p:cond delay="0"/>
                                          </p:stCondLst>
                                        </p:cTn>
                                        <p:tgtEl>
                                          <p:spTgt spid="169995"/>
                                        </p:tgtEl>
                                        <p:attrNameLst>
                                          <p:attrName>style.visibility</p:attrName>
                                        </p:attrNameLst>
                                      </p:cBhvr>
                                      <p:to>
                                        <p:strVal val="visible"/>
                                      </p:to>
                                    </p:set>
                                    <p:anim calcmode="lin" valueType="num">
                                      <p:cBhvr additive="base">
                                        <p:cTn id="38" dur="500" fill="hold"/>
                                        <p:tgtEl>
                                          <p:spTgt spid="169995"/>
                                        </p:tgtEl>
                                        <p:attrNameLst>
                                          <p:attrName>ppt_x</p:attrName>
                                        </p:attrNameLst>
                                      </p:cBhvr>
                                      <p:tavLst>
                                        <p:tav tm="0">
                                          <p:val>
                                            <p:strVal val="1+#ppt_w/2"/>
                                          </p:val>
                                        </p:tav>
                                        <p:tav tm="100000">
                                          <p:val>
                                            <p:strVal val="#ppt_x"/>
                                          </p:val>
                                        </p:tav>
                                      </p:tavLst>
                                    </p:anim>
                                    <p:anim calcmode="lin" valueType="num">
                                      <p:cBhvr additive="base">
                                        <p:cTn id="39" dur="500" fill="hold"/>
                                        <p:tgtEl>
                                          <p:spTgt spid="169995"/>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0"/>
                                  </p:iterate>
                                  <p:childTnLst>
                                    <p:set>
                                      <p:cBhvr>
                                        <p:cTn id="43" dur="1" fill="hold">
                                          <p:stCondLst>
                                            <p:cond delay="0"/>
                                          </p:stCondLst>
                                        </p:cTn>
                                        <p:tgtEl>
                                          <p:spTgt spid="169988"/>
                                        </p:tgtEl>
                                        <p:attrNameLst>
                                          <p:attrName>style.visibility</p:attrName>
                                        </p:attrNameLst>
                                      </p:cBhvr>
                                      <p:to>
                                        <p:strVal val="visible"/>
                                      </p:to>
                                    </p:set>
                                    <p:animEffect transition="in" filter="wipe(left)">
                                      <p:cBhvr>
                                        <p:cTn id="44" dur="300"/>
                                        <p:tgtEl>
                                          <p:spTgt spid="1699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1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9989"/>
                                        </p:tgtEl>
                                        <p:attrNameLst>
                                          <p:attrName>style.visibility</p:attrName>
                                        </p:attrNameLst>
                                      </p:cBhvr>
                                      <p:to>
                                        <p:strVal val="visible"/>
                                      </p:to>
                                    </p:set>
                                    <p:anim calcmode="lin" valueType="num">
                                      <p:cBhvr additive="base">
                                        <p:cTn id="54" dur="500" fill="hold"/>
                                        <p:tgtEl>
                                          <p:spTgt spid="169989"/>
                                        </p:tgtEl>
                                        <p:attrNameLst>
                                          <p:attrName>ppt_x</p:attrName>
                                        </p:attrNameLst>
                                      </p:cBhvr>
                                      <p:tavLst>
                                        <p:tav tm="0">
                                          <p:val>
                                            <p:strVal val="#ppt_x"/>
                                          </p:val>
                                        </p:tav>
                                        <p:tav tm="100000">
                                          <p:val>
                                            <p:strVal val="#ppt_x"/>
                                          </p:val>
                                        </p:tav>
                                      </p:tavLst>
                                    </p:anim>
                                    <p:anim calcmode="lin" valueType="num">
                                      <p:cBhvr additive="base">
                                        <p:cTn id="55" dur="500" fill="hold"/>
                                        <p:tgtEl>
                                          <p:spTgt spid="16998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169990"/>
                                        </p:tgtEl>
                                        <p:attrNameLst>
                                          <p:attrName>style.visibility</p:attrName>
                                        </p:attrNameLst>
                                      </p:cBhvr>
                                      <p:to>
                                        <p:strVal val="visible"/>
                                      </p:to>
                                    </p:set>
                                    <p:animEffect transition="in" filter="slide(fromTop)">
                                      <p:cBhvr>
                                        <p:cTn id="60" dur="500"/>
                                        <p:tgtEl>
                                          <p:spTgt spid="16999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9991"/>
                                        </p:tgtEl>
                                        <p:attrNameLst>
                                          <p:attrName>style.visibility</p:attrName>
                                        </p:attrNameLst>
                                      </p:cBhvr>
                                      <p:to>
                                        <p:strVal val="visible"/>
                                      </p:to>
                                    </p:set>
                                    <p:animEffect transition="in" filter="wipe(left)">
                                      <p:cBhvr>
                                        <p:cTn id="65" dur="500"/>
                                        <p:tgtEl>
                                          <p:spTgt spid="16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P spid="169987" grpId="0" autoUpdateAnimBg="0"/>
      <p:bldP spid="169988" grpId="0" autoUpdateAnimBg="0"/>
      <p:bldP spid="169989" grpId="0" autoUpdateAnimBg="0"/>
      <p:bldP spid="169990" grpId="0" autoUpdateAnimBg="0"/>
      <p:bldP spid="169991" grpId="0" autoUpdateAnimBg="0"/>
      <p:bldP spid="169992" grpId="0" autoUpdateAnimBg="0"/>
      <p:bldP spid="169993" grpId="0" autoUpdateAnimBg="0"/>
      <p:bldP spid="169994" grpId="0" animBg="1"/>
      <p:bldP spid="169995" grpId="0" autoUpdateAnimBg="0"/>
      <p:bldP spid="16999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2685351" cy="369332"/>
          </a:xfrm>
          <a:prstGeom prst="rect">
            <a:avLst/>
          </a:prstGeom>
        </p:spPr>
        <p:txBody>
          <a:bodyPr wrap="none">
            <a:spAutoFit/>
          </a:bodyPr>
          <a:lstStyle/>
          <a:p>
            <a:r>
              <a:rPr lang="en-US" b="1" dirty="0" smtClean="0">
                <a:solidFill>
                  <a:srgbClr val="00B050"/>
                </a:solidFill>
                <a:latin typeface="AdvGTIMES-BI"/>
              </a:rPr>
              <a:t>3) Petroleum </a:t>
            </a:r>
            <a:r>
              <a:rPr lang="en-US" b="1" dirty="0">
                <a:solidFill>
                  <a:srgbClr val="00B050"/>
                </a:solidFill>
                <a:latin typeface="AdvGTIMES-BI"/>
              </a:rPr>
              <a:t>Fractions</a:t>
            </a:r>
            <a:endParaRPr lang="en-US" b="1" dirty="0">
              <a:solidFill>
                <a:srgbClr val="00B050"/>
              </a:solidFill>
            </a:endParaRPr>
          </a:p>
        </p:txBody>
      </p:sp>
      <p:sp>
        <p:nvSpPr>
          <p:cNvPr id="3" name="Rectangle 2"/>
          <p:cNvSpPr/>
          <p:nvPr/>
        </p:nvSpPr>
        <p:spPr>
          <a:xfrm>
            <a:off x="1295400" y="1600200"/>
            <a:ext cx="6705600" cy="646331"/>
          </a:xfrm>
          <a:prstGeom prst="rect">
            <a:avLst/>
          </a:prstGeom>
        </p:spPr>
        <p:txBody>
          <a:bodyPr wrap="square">
            <a:spAutoFit/>
          </a:bodyPr>
          <a:lstStyle/>
          <a:p>
            <a:r>
              <a:rPr lang="en-US" dirty="0">
                <a:latin typeface="AdvGTIMES-R"/>
              </a:rPr>
              <a:t>Oil is refined and separated into a large number of commodity </a:t>
            </a:r>
            <a:r>
              <a:rPr lang="en-US" dirty="0" smtClean="0">
                <a:latin typeface="AdvGTIMES-R"/>
              </a:rPr>
              <a:t>products.</a:t>
            </a:r>
            <a:r>
              <a:rPr lang="en-US" dirty="0">
                <a:latin typeface="AdvGTIMES-R"/>
              </a:rPr>
              <a:t> Some common fractions from petroleum refining are:</a:t>
            </a:r>
            <a:endParaRPr lang="en-US" dirty="0"/>
          </a:p>
        </p:txBody>
      </p:sp>
      <p:sp>
        <p:nvSpPr>
          <p:cNvPr id="4" name="Rectangle 3"/>
          <p:cNvSpPr/>
          <p:nvPr/>
        </p:nvSpPr>
        <p:spPr>
          <a:xfrm>
            <a:off x="1143000" y="2413338"/>
            <a:ext cx="6781800" cy="1200329"/>
          </a:xfrm>
          <a:prstGeom prst="rect">
            <a:avLst/>
          </a:prstGeom>
        </p:spPr>
        <p:txBody>
          <a:bodyPr wrap="square">
            <a:spAutoFit/>
          </a:bodyPr>
          <a:lstStyle/>
          <a:p>
            <a:r>
              <a:rPr lang="en-US" dirty="0" smtClean="0">
                <a:solidFill>
                  <a:srgbClr val="C00000"/>
                </a:solidFill>
                <a:latin typeface="AdvGTIMES-IT"/>
              </a:rPr>
              <a:t>a- Liquefied </a:t>
            </a:r>
            <a:r>
              <a:rPr lang="en-US" dirty="0">
                <a:solidFill>
                  <a:srgbClr val="C00000"/>
                </a:solidFill>
                <a:latin typeface="AdvGTIMES-IT"/>
              </a:rPr>
              <a:t>petroleum gas </a:t>
            </a:r>
            <a:r>
              <a:rPr lang="en-US" dirty="0">
                <a:solidFill>
                  <a:srgbClr val="C00000"/>
                </a:solidFill>
                <a:latin typeface="AdvGTIMES-R"/>
              </a:rPr>
              <a:t>(LPG)</a:t>
            </a:r>
            <a:r>
              <a:rPr lang="en-US" dirty="0">
                <a:latin typeface="AdvGTIMES-R"/>
              </a:rPr>
              <a:t> is a flammable mixture of propane (C</a:t>
            </a:r>
            <a:r>
              <a:rPr lang="en-US" sz="800" dirty="0">
                <a:latin typeface="AdvGTIMES-R"/>
              </a:rPr>
              <a:t>3</a:t>
            </a:r>
            <a:r>
              <a:rPr lang="en-US" dirty="0">
                <a:latin typeface="AdvGTIMES-R"/>
              </a:rPr>
              <a:t>H</a:t>
            </a:r>
            <a:r>
              <a:rPr lang="en-US" sz="800" dirty="0">
                <a:latin typeface="AdvGTIMES-R"/>
              </a:rPr>
              <a:t>8</a:t>
            </a:r>
            <a:r>
              <a:rPr lang="en-US" dirty="0">
                <a:latin typeface="AdvGTIMES-R"/>
              </a:rPr>
              <a:t>) (</a:t>
            </a:r>
            <a:r>
              <a:rPr lang="en-US" dirty="0" smtClean="0">
                <a:latin typeface="AdvGTIMES-R"/>
              </a:rPr>
              <a:t>about 38</a:t>
            </a:r>
            <a:r>
              <a:rPr lang="en-US" dirty="0">
                <a:latin typeface="AdvGTIMES-R"/>
              </a:rPr>
              <a:t>% by </a:t>
            </a:r>
            <a:r>
              <a:rPr lang="en-US" dirty="0" smtClean="0">
                <a:latin typeface="AdvGTIMES-R"/>
              </a:rPr>
              <a:t>volume) </a:t>
            </a:r>
            <a:r>
              <a:rPr lang="en-US" dirty="0">
                <a:latin typeface="AdvGTIMES-R"/>
              </a:rPr>
              <a:t>and butane (C</a:t>
            </a:r>
            <a:r>
              <a:rPr lang="en-US" sz="800" dirty="0">
                <a:latin typeface="AdvGTIMES-R"/>
              </a:rPr>
              <a:t>4</a:t>
            </a:r>
            <a:r>
              <a:rPr lang="en-US" dirty="0">
                <a:latin typeface="AdvGTIMES-R"/>
              </a:rPr>
              <a:t>H</a:t>
            </a:r>
            <a:r>
              <a:rPr lang="en-US" sz="800" dirty="0">
                <a:latin typeface="AdvGTIMES-R"/>
              </a:rPr>
              <a:t>10</a:t>
            </a:r>
            <a:r>
              <a:rPr lang="en-US" dirty="0">
                <a:latin typeface="AdvGTIMES-R"/>
              </a:rPr>
              <a:t>) (about 60% by </a:t>
            </a:r>
            <a:r>
              <a:rPr lang="en-US" dirty="0" smtClean="0">
                <a:latin typeface="AdvGTIMES-R"/>
              </a:rPr>
              <a:t>volume).used </a:t>
            </a:r>
            <a:r>
              <a:rPr lang="en-US" dirty="0">
                <a:latin typeface="AdvGTIMES-R"/>
              </a:rPr>
              <a:t>as a fuel in heating appliances and vehicles.</a:t>
            </a:r>
            <a:endParaRPr lang="en-US" dirty="0"/>
          </a:p>
        </p:txBody>
      </p:sp>
      <p:sp>
        <p:nvSpPr>
          <p:cNvPr id="5" name="Rectangle 4"/>
          <p:cNvSpPr/>
          <p:nvPr/>
        </p:nvSpPr>
        <p:spPr>
          <a:xfrm>
            <a:off x="1164771" y="3867834"/>
            <a:ext cx="6781800" cy="923330"/>
          </a:xfrm>
          <a:prstGeom prst="rect">
            <a:avLst/>
          </a:prstGeom>
        </p:spPr>
        <p:txBody>
          <a:bodyPr wrap="square">
            <a:spAutoFit/>
          </a:bodyPr>
          <a:lstStyle/>
          <a:p>
            <a:r>
              <a:rPr lang="en-US" dirty="0" smtClean="0">
                <a:solidFill>
                  <a:srgbClr val="C00000"/>
                </a:solidFill>
                <a:latin typeface="AdvGTIMES-IT"/>
              </a:rPr>
              <a:t>b- Gasoline </a:t>
            </a:r>
            <a:r>
              <a:rPr lang="en-US" dirty="0">
                <a:latin typeface="AdvGTIMES-R"/>
              </a:rPr>
              <a:t>is primarily used as a fuel in internal combustion engines</a:t>
            </a:r>
            <a:r>
              <a:rPr lang="en-US" dirty="0" smtClean="0">
                <a:latin typeface="AdvGTIMES-R"/>
              </a:rPr>
              <a:t>.</a:t>
            </a:r>
            <a:r>
              <a:rPr lang="en-US" dirty="0">
                <a:latin typeface="AdvGTIMES-R"/>
              </a:rPr>
              <a:t> A </a:t>
            </a:r>
            <a:r>
              <a:rPr lang="en-US" dirty="0" smtClean="0">
                <a:latin typeface="AdvGTIMES-R"/>
              </a:rPr>
              <a:t>typical gasoline consists of </a:t>
            </a:r>
            <a:r>
              <a:rPr lang="en-US" dirty="0">
                <a:latin typeface="AdvGTIMES-R"/>
              </a:rPr>
              <a:t>hydrocarbons with between 4 and 12 carbon atoms </a:t>
            </a:r>
            <a:r>
              <a:rPr lang="en-US" dirty="0" smtClean="0">
                <a:latin typeface="AdvGTIMES-R"/>
              </a:rPr>
              <a:t>per molecule</a:t>
            </a:r>
            <a:r>
              <a:rPr lang="en-US" dirty="0">
                <a:latin typeface="AdvGTIMES-R"/>
              </a:rPr>
              <a:t>.</a:t>
            </a:r>
            <a:endParaRPr lang="en-US" dirty="0"/>
          </a:p>
        </p:txBody>
      </p:sp>
      <p:sp>
        <p:nvSpPr>
          <p:cNvPr id="6" name="Rectangle 5"/>
          <p:cNvSpPr/>
          <p:nvPr/>
        </p:nvSpPr>
        <p:spPr>
          <a:xfrm>
            <a:off x="1213756" y="4876800"/>
            <a:ext cx="6683829" cy="646331"/>
          </a:xfrm>
          <a:prstGeom prst="rect">
            <a:avLst/>
          </a:prstGeom>
        </p:spPr>
        <p:txBody>
          <a:bodyPr wrap="square">
            <a:spAutoFit/>
          </a:bodyPr>
          <a:lstStyle/>
          <a:p>
            <a:r>
              <a:rPr lang="en-US" dirty="0" smtClean="0">
                <a:solidFill>
                  <a:srgbClr val="C00000"/>
                </a:solidFill>
                <a:latin typeface="AdvGTIMES-IT"/>
              </a:rPr>
              <a:t>c- Petroleum </a:t>
            </a:r>
            <a:r>
              <a:rPr lang="en-US" dirty="0">
                <a:solidFill>
                  <a:srgbClr val="C00000"/>
                </a:solidFill>
                <a:latin typeface="AdvGTIMES-IT"/>
              </a:rPr>
              <a:t>diesel </a:t>
            </a:r>
            <a:r>
              <a:rPr lang="en-US" dirty="0">
                <a:latin typeface="AdvGTIMES-R"/>
              </a:rPr>
              <a:t>contains 8–21 carbon atoms per molecule with a boiling </a:t>
            </a:r>
            <a:r>
              <a:rPr lang="en-US" dirty="0" smtClean="0">
                <a:latin typeface="AdvGTIMES-R"/>
              </a:rPr>
              <a:t>point in </a:t>
            </a:r>
            <a:r>
              <a:rPr lang="en-US" dirty="0">
                <a:latin typeface="AdvGTIMES-R"/>
              </a:rPr>
              <a:t>the range of 180–360C</a:t>
            </a:r>
            <a:endParaRPr lang="en-US" dirty="0"/>
          </a:p>
        </p:txBody>
      </p:sp>
    </p:spTree>
    <p:extLst>
      <p:ext uri="{BB962C8B-B14F-4D97-AF65-F5344CB8AC3E}">
        <p14:creationId xmlns:p14="http://schemas.microsoft.com/office/powerpoint/2010/main" val="2129036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7315200" cy="646331"/>
          </a:xfrm>
          <a:prstGeom prst="rect">
            <a:avLst/>
          </a:prstGeom>
        </p:spPr>
        <p:txBody>
          <a:bodyPr wrap="square">
            <a:spAutoFit/>
          </a:bodyPr>
          <a:lstStyle/>
          <a:p>
            <a:r>
              <a:rPr lang="en-US" dirty="0" smtClean="0">
                <a:solidFill>
                  <a:srgbClr val="C00000"/>
                </a:solidFill>
                <a:latin typeface="AdvGTIMES-IT"/>
              </a:rPr>
              <a:t>d- Kerosene</a:t>
            </a:r>
            <a:r>
              <a:rPr lang="en-US" dirty="0" smtClean="0">
                <a:latin typeface="AdvGTIMES-IT"/>
              </a:rPr>
              <a:t> </a:t>
            </a:r>
            <a:r>
              <a:rPr lang="en-US" dirty="0">
                <a:latin typeface="AdvGTIMES-R"/>
              </a:rPr>
              <a:t>is a thin, clear liquid formed containing between 6 and 16 </a:t>
            </a:r>
            <a:r>
              <a:rPr lang="en-US" dirty="0" smtClean="0">
                <a:latin typeface="AdvGTIMES-R"/>
              </a:rPr>
              <a:t>carbon atoms </a:t>
            </a:r>
            <a:r>
              <a:rPr lang="en-US" dirty="0">
                <a:latin typeface="AdvGTIMES-R"/>
              </a:rPr>
              <a:t>per </a:t>
            </a:r>
            <a:r>
              <a:rPr lang="en-US" dirty="0" smtClean="0">
                <a:latin typeface="AdvGTIMES-R"/>
              </a:rPr>
              <a:t>molecule.</a:t>
            </a:r>
            <a:endParaRPr lang="en-US" dirty="0"/>
          </a:p>
        </p:txBody>
      </p:sp>
      <p:sp>
        <p:nvSpPr>
          <p:cNvPr id="3" name="Rectangle 2"/>
          <p:cNvSpPr/>
          <p:nvPr/>
        </p:nvSpPr>
        <p:spPr>
          <a:xfrm>
            <a:off x="1219200" y="1676400"/>
            <a:ext cx="7086600" cy="646331"/>
          </a:xfrm>
          <a:prstGeom prst="rect">
            <a:avLst/>
          </a:prstGeom>
        </p:spPr>
        <p:txBody>
          <a:bodyPr wrap="square">
            <a:spAutoFit/>
          </a:bodyPr>
          <a:lstStyle/>
          <a:p>
            <a:r>
              <a:rPr lang="en-US" dirty="0" smtClean="0">
                <a:solidFill>
                  <a:srgbClr val="C00000"/>
                </a:solidFill>
                <a:latin typeface="AdvGTIMES-IT"/>
              </a:rPr>
              <a:t>e- Jet </a:t>
            </a:r>
            <a:r>
              <a:rPr lang="en-US" dirty="0">
                <a:solidFill>
                  <a:srgbClr val="C00000"/>
                </a:solidFill>
                <a:latin typeface="AdvGTIMES-IT"/>
              </a:rPr>
              <a:t>fuel </a:t>
            </a:r>
            <a:r>
              <a:rPr lang="en-US" dirty="0">
                <a:latin typeface="AdvGTIMES-R"/>
              </a:rPr>
              <a:t>is a type of aviation fuel designed for use in aircraft powered by </a:t>
            </a:r>
            <a:r>
              <a:rPr lang="en-US" dirty="0" smtClean="0">
                <a:latin typeface="AdvGTIMES-R"/>
              </a:rPr>
              <a:t>gas turbine engines</a:t>
            </a:r>
            <a:r>
              <a:rPr lang="en-US" dirty="0">
                <a:latin typeface="AdvGTIMES-R"/>
              </a:rPr>
              <a:t>.</a:t>
            </a:r>
            <a:endParaRPr lang="en-US" dirty="0"/>
          </a:p>
        </p:txBody>
      </p:sp>
      <p:sp>
        <p:nvSpPr>
          <p:cNvPr id="4" name="Rectangle 3"/>
          <p:cNvSpPr/>
          <p:nvPr/>
        </p:nvSpPr>
        <p:spPr>
          <a:xfrm>
            <a:off x="1143000" y="2376768"/>
            <a:ext cx="7086600" cy="1200329"/>
          </a:xfrm>
          <a:prstGeom prst="rect">
            <a:avLst/>
          </a:prstGeom>
        </p:spPr>
        <p:txBody>
          <a:bodyPr wrap="square">
            <a:spAutoFit/>
          </a:bodyPr>
          <a:lstStyle/>
          <a:p>
            <a:r>
              <a:rPr lang="en-US" dirty="0" smtClean="0">
                <a:solidFill>
                  <a:srgbClr val="C00000"/>
                </a:solidFill>
                <a:latin typeface="AdvGTIMES-IT"/>
              </a:rPr>
              <a:t>f- Fuel </a:t>
            </a:r>
            <a:r>
              <a:rPr lang="en-US" dirty="0">
                <a:solidFill>
                  <a:srgbClr val="C00000"/>
                </a:solidFill>
                <a:latin typeface="AdvGTIMES-IT"/>
              </a:rPr>
              <a:t>oil </a:t>
            </a:r>
            <a:r>
              <a:rPr lang="en-US" dirty="0">
                <a:latin typeface="AdvGTIMES-R"/>
              </a:rPr>
              <a:t>is made of long hydrocarbon chains, particularly alkanes, </a:t>
            </a:r>
            <a:r>
              <a:rPr lang="en-US" dirty="0" smtClean="0">
                <a:latin typeface="AdvGTIMES-R"/>
              </a:rPr>
              <a:t>cycloalkanes, and </a:t>
            </a:r>
            <a:r>
              <a:rPr lang="en-US" dirty="0">
                <a:latin typeface="AdvGTIMES-R"/>
              </a:rPr>
              <a:t>aromatics and heavier than gasoline and </a:t>
            </a:r>
            <a:r>
              <a:rPr lang="en-US" dirty="0" smtClean="0">
                <a:latin typeface="AdvGTIMES-R"/>
              </a:rPr>
              <a:t>It is </a:t>
            </a:r>
            <a:r>
              <a:rPr lang="en-US" dirty="0">
                <a:latin typeface="AdvGTIMES-R"/>
              </a:rPr>
              <a:t>classified </a:t>
            </a:r>
            <a:r>
              <a:rPr lang="en-US" dirty="0" smtClean="0">
                <a:latin typeface="AdvGTIMES-R"/>
              </a:rPr>
              <a:t>into six </a:t>
            </a:r>
            <a:r>
              <a:rPr lang="en-US" dirty="0">
                <a:latin typeface="AdvGTIMES-R"/>
              </a:rPr>
              <a:t>classes, numbered 1 through 6, according to its boiling point, </a:t>
            </a:r>
            <a:r>
              <a:rPr lang="en-US" dirty="0" smtClean="0">
                <a:latin typeface="AdvGTIMES-R"/>
              </a:rPr>
              <a:t>composition, and </a:t>
            </a:r>
            <a:r>
              <a:rPr lang="en-US" dirty="0">
                <a:latin typeface="AdvGTIMES-R"/>
              </a:rPr>
              <a:t>purpose.</a:t>
            </a:r>
            <a:r>
              <a:rPr lang="en-US" dirty="0" smtClean="0">
                <a:latin typeface="AdvGTIMES-R"/>
              </a:rPr>
              <a:t> </a:t>
            </a:r>
            <a:endParaRPr lang="en-US" dirty="0"/>
          </a:p>
        </p:txBody>
      </p:sp>
      <p:sp>
        <p:nvSpPr>
          <p:cNvPr id="5" name="Rectangle 4"/>
          <p:cNvSpPr/>
          <p:nvPr/>
        </p:nvSpPr>
        <p:spPr>
          <a:xfrm>
            <a:off x="838200" y="3755571"/>
            <a:ext cx="1749197" cy="369332"/>
          </a:xfrm>
          <a:prstGeom prst="rect">
            <a:avLst/>
          </a:prstGeom>
        </p:spPr>
        <p:txBody>
          <a:bodyPr wrap="none">
            <a:spAutoFit/>
          </a:bodyPr>
          <a:lstStyle/>
          <a:p>
            <a:r>
              <a:rPr lang="en-US" b="1" dirty="0" smtClean="0">
                <a:solidFill>
                  <a:srgbClr val="00B050"/>
                </a:solidFill>
                <a:latin typeface="AdvGTIMES-BI"/>
              </a:rPr>
              <a:t>4) Natural </a:t>
            </a:r>
            <a:r>
              <a:rPr lang="en-US" b="1" dirty="0">
                <a:solidFill>
                  <a:srgbClr val="00B050"/>
                </a:solidFill>
                <a:latin typeface="AdvGTIMES-BI"/>
              </a:rPr>
              <a:t>Gas</a:t>
            </a:r>
            <a:endParaRPr lang="en-US" b="1" dirty="0">
              <a:solidFill>
                <a:srgbClr val="00B050"/>
              </a:solidFill>
            </a:endParaRPr>
          </a:p>
        </p:txBody>
      </p:sp>
      <p:sp>
        <p:nvSpPr>
          <p:cNvPr id="6" name="Rectangle 5"/>
          <p:cNvSpPr/>
          <p:nvPr/>
        </p:nvSpPr>
        <p:spPr>
          <a:xfrm>
            <a:off x="1219200" y="4191000"/>
            <a:ext cx="6781800" cy="646331"/>
          </a:xfrm>
          <a:prstGeom prst="rect">
            <a:avLst/>
          </a:prstGeom>
        </p:spPr>
        <p:txBody>
          <a:bodyPr wrap="square">
            <a:spAutoFit/>
          </a:bodyPr>
          <a:lstStyle/>
          <a:p>
            <a:r>
              <a:rPr lang="en-US" dirty="0">
                <a:latin typeface="AdvGTIMES-R"/>
              </a:rPr>
              <a:t>is a naturally occurring mixture, consisting mainly of methane</a:t>
            </a:r>
            <a:r>
              <a:rPr lang="en-US" dirty="0" smtClean="0">
                <a:latin typeface="AdvGTIMES-R"/>
              </a:rPr>
              <a:t>.</a:t>
            </a:r>
            <a:r>
              <a:rPr lang="en-US" dirty="0">
                <a:latin typeface="AdvGTIMES-R"/>
              </a:rPr>
              <a:t> Natural gas provides 23</a:t>
            </a:r>
            <a:r>
              <a:rPr lang="en-US" dirty="0" smtClean="0">
                <a:latin typeface="AdvGTIMES-R"/>
              </a:rPr>
              <a:t>% of </a:t>
            </a:r>
            <a:r>
              <a:rPr lang="en-US" dirty="0">
                <a:latin typeface="AdvGTIMES-R"/>
              </a:rPr>
              <a:t>all energy consumed in the world.</a:t>
            </a:r>
            <a:endParaRPr lang="en-US" dirty="0"/>
          </a:p>
        </p:txBody>
      </p:sp>
      <p:sp>
        <p:nvSpPr>
          <p:cNvPr id="7" name="Rectangle 6"/>
          <p:cNvSpPr/>
          <p:nvPr/>
        </p:nvSpPr>
        <p:spPr>
          <a:xfrm>
            <a:off x="1104354" y="4837331"/>
            <a:ext cx="2582758" cy="369332"/>
          </a:xfrm>
          <a:prstGeom prst="rect">
            <a:avLst/>
          </a:prstGeom>
        </p:spPr>
        <p:txBody>
          <a:bodyPr wrap="none">
            <a:spAutoFit/>
          </a:bodyPr>
          <a:lstStyle/>
          <a:p>
            <a:r>
              <a:rPr lang="en-US" dirty="0" smtClean="0">
                <a:solidFill>
                  <a:srgbClr val="C00000"/>
                </a:solidFill>
                <a:latin typeface="AdvGTIMES-R"/>
              </a:rPr>
              <a:t>a- liquefied </a:t>
            </a:r>
            <a:r>
              <a:rPr lang="en-US" dirty="0">
                <a:solidFill>
                  <a:srgbClr val="C00000"/>
                </a:solidFill>
                <a:latin typeface="AdvGTIMES-R"/>
              </a:rPr>
              <a:t>natural </a:t>
            </a:r>
            <a:r>
              <a:rPr lang="en-US" dirty="0" smtClean="0">
                <a:solidFill>
                  <a:srgbClr val="C00000"/>
                </a:solidFill>
                <a:latin typeface="AdvGTIMES-R"/>
              </a:rPr>
              <a:t>gas </a:t>
            </a:r>
            <a:endParaRPr lang="en-US" dirty="0">
              <a:solidFill>
                <a:srgbClr val="C00000"/>
              </a:solidFill>
            </a:endParaRPr>
          </a:p>
        </p:txBody>
      </p:sp>
      <p:sp>
        <p:nvSpPr>
          <p:cNvPr id="8" name="Rectangle 7"/>
          <p:cNvSpPr/>
          <p:nvPr/>
        </p:nvSpPr>
        <p:spPr>
          <a:xfrm>
            <a:off x="1219200" y="5206663"/>
            <a:ext cx="7086600" cy="646331"/>
          </a:xfrm>
          <a:prstGeom prst="rect">
            <a:avLst/>
          </a:prstGeom>
        </p:spPr>
        <p:txBody>
          <a:bodyPr wrap="square">
            <a:spAutoFit/>
          </a:bodyPr>
          <a:lstStyle/>
          <a:p>
            <a:r>
              <a:rPr lang="en-US" dirty="0">
                <a:latin typeface="AdvGTIMES-R"/>
              </a:rPr>
              <a:t>The </a:t>
            </a:r>
            <a:r>
              <a:rPr lang="en-US" dirty="0" smtClean="0">
                <a:latin typeface="AdvGTIMES-R"/>
              </a:rPr>
              <a:t>volume of </a:t>
            </a:r>
            <a:r>
              <a:rPr lang="en-US" dirty="0">
                <a:latin typeface="AdvGTIMES-R"/>
              </a:rPr>
              <a:t>the </a:t>
            </a:r>
            <a:r>
              <a:rPr lang="en-US" dirty="0" smtClean="0">
                <a:latin typeface="AdvGTIMES-R"/>
              </a:rPr>
              <a:t>liquid is </a:t>
            </a:r>
            <a:r>
              <a:rPr lang="en-US" dirty="0">
                <a:latin typeface="AdvGTIMES-R"/>
              </a:rPr>
              <a:t>approximately 1/600 of the gaseous volume at atmospheric </a:t>
            </a:r>
            <a:r>
              <a:rPr lang="en-US" dirty="0" smtClean="0">
                <a:latin typeface="AdvGTIMES-R"/>
              </a:rPr>
              <a:t>conditions.</a:t>
            </a:r>
            <a:endParaRPr lang="en-US" dirty="0"/>
          </a:p>
        </p:txBody>
      </p:sp>
    </p:spTree>
    <p:extLst>
      <p:ext uri="{BB962C8B-B14F-4D97-AF65-F5344CB8AC3E}">
        <p14:creationId xmlns:p14="http://schemas.microsoft.com/office/powerpoint/2010/main" val="672891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2146742" cy="369332"/>
          </a:xfrm>
          <a:prstGeom prst="rect">
            <a:avLst/>
          </a:prstGeom>
        </p:spPr>
        <p:txBody>
          <a:bodyPr wrap="none">
            <a:spAutoFit/>
          </a:bodyPr>
          <a:lstStyle/>
          <a:p>
            <a:r>
              <a:rPr lang="en-US" b="1" dirty="0" smtClean="0">
                <a:solidFill>
                  <a:srgbClr val="00B050"/>
                </a:solidFill>
                <a:latin typeface="AdvGTIMES-BI"/>
              </a:rPr>
              <a:t>5) Nuclear </a:t>
            </a:r>
            <a:r>
              <a:rPr lang="en-US" b="1" dirty="0">
                <a:solidFill>
                  <a:srgbClr val="00B050"/>
                </a:solidFill>
                <a:latin typeface="AdvGTIMES-BI"/>
              </a:rPr>
              <a:t>Energy</a:t>
            </a:r>
            <a:endParaRPr lang="en-US" b="1" dirty="0">
              <a:solidFill>
                <a:srgbClr val="00B050"/>
              </a:solidFill>
            </a:endParaRPr>
          </a:p>
        </p:txBody>
      </p:sp>
      <p:sp>
        <p:nvSpPr>
          <p:cNvPr id="3" name="Rectangle 2"/>
          <p:cNvSpPr/>
          <p:nvPr/>
        </p:nvSpPr>
        <p:spPr>
          <a:xfrm>
            <a:off x="1066800" y="1447800"/>
            <a:ext cx="7391400" cy="646331"/>
          </a:xfrm>
          <a:prstGeom prst="rect">
            <a:avLst/>
          </a:prstGeom>
        </p:spPr>
        <p:txBody>
          <a:bodyPr wrap="square">
            <a:spAutoFit/>
          </a:bodyPr>
          <a:lstStyle/>
          <a:p>
            <a:r>
              <a:rPr lang="en-US" dirty="0">
                <a:latin typeface="AdvGTIMES-R"/>
              </a:rPr>
              <a:t>plants produce electricity through the fission of nuclear fuel, such</a:t>
            </a:r>
          </a:p>
          <a:p>
            <a:r>
              <a:rPr lang="en-US" dirty="0">
                <a:latin typeface="AdvGTIMES-R"/>
              </a:rPr>
              <a:t>as uranium, so they do not pollute the air with harmful </a:t>
            </a:r>
            <a:r>
              <a:rPr lang="en-US" dirty="0" smtClean="0">
                <a:latin typeface="AdvGTIMES-R"/>
              </a:rPr>
              <a:t>gases.</a:t>
            </a:r>
            <a:endParaRPr lang="en-US" dirty="0"/>
          </a:p>
        </p:txBody>
      </p:sp>
      <p:sp>
        <p:nvSpPr>
          <p:cNvPr id="4" name="Rectangle 3"/>
          <p:cNvSpPr/>
          <p:nvPr/>
        </p:nvSpPr>
        <p:spPr>
          <a:xfrm>
            <a:off x="1088571" y="2094131"/>
            <a:ext cx="6858000" cy="1200329"/>
          </a:xfrm>
          <a:prstGeom prst="rect">
            <a:avLst/>
          </a:prstGeom>
        </p:spPr>
        <p:txBody>
          <a:bodyPr wrap="square">
            <a:spAutoFit/>
          </a:bodyPr>
          <a:lstStyle/>
          <a:p>
            <a:r>
              <a:rPr lang="en-US" dirty="0">
                <a:solidFill>
                  <a:srgbClr val="FF0000"/>
                </a:solidFill>
                <a:latin typeface="AdvGTIMES-IT"/>
              </a:rPr>
              <a:t>Nuclear fission </a:t>
            </a:r>
            <a:r>
              <a:rPr lang="en-US" dirty="0">
                <a:latin typeface="AdvGTIMES-R"/>
              </a:rPr>
              <a:t>is </a:t>
            </a:r>
            <a:r>
              <a:rPr lang="en-US" dirty="0" smtClean="0">
                <a:latin typeface="AdvGTIMES-R"/>
              </a:rPr>
              <a:t>a nuclear </a:t>
            </a:r>
            <a:r>
              <a:rPr lang="en-US" dirty="0">
                <a:latin typeface="AdvGTIMES-R"/>
              </a:rPr>
              <a:t>reaction in which the nucleus of an atom splits into smaller parts, </a:t>
            </a:r>
            <a:r>
              <a:rPr lang="en-US" dirty="0" smtClean="0">
                <a:latin typeface="AdvGTIMES-R"/>
              </a:rPr>
              <a:t>often producing </a:t>
            </a:r>
            <a:r>
              <a:rPr lang="en-US" dirty="0">
                <a:latin typeface="AdvGTIMES-R"/>
              </a:rPr>
              <a:t>free neutrons and photons in the form of gamma rays and releasing </a:t>
            </a:r>
            <a:r>
              <a:rPr lang="en-US" dirty="0" smtClean="0">
                <a:latin typeface="AdvGTIMES-R"/>
              </a:rPr>
              <a:t>large amounts </a:t>
            </a:r>
            <a:r>
              <a:rPr lang="en-US" dirty="0">
                <a:latin typeface="AdvGTIMES-R"/>
              </a:rPr>
              <a:t>of energy.</a:t>
            </a:r>
            <a:endParaRPr lang="en-US" dirty="0"/>
          </a:p>
        </p:txBody>
      </p:sp>
    </p:spTree>
    <p:extLst>
      <p:ext uri="{BB962C8B-B14F-4D97-AF65-F5344CB8AC3E}">
        <p14:creationId xmlns:p14="http://schemas.microsoft.com/office/powerpoint/2010/main" val="148906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066800"/>
            <a:ext cx="3465051" cy="461665"/>
          </a:xfrm>
          <a:prstGeom prst="rect">
            <a:avLst/>
          </a:prstGeom>
        </p:spPr>
        <p:txBody>
          <a:bodyPr wrap="none">
            <a:spAutoFit/>
          </a:bodyPr>
          <a:lstStyle/>
          <a:p>
            <a:pPr lvl="0"/>
            <a:r>
              <a:rPr lang="en-US" sz="2400" b="1" dirty="0">
                <a:solidFill>
                  <a:srgbClr val="FF0000"/>
                </a:solidFill>
                <a:latin typeface="AdvGTIMES-B"/>
              </a:rPr>
              <a:t>Heating Value of Fuels</a:t>
            </a:r>
            <a:endParaRPr lang="en-US" sz="2400" b="1" dirty="0">
              <a:solidFill>
                <a:srgbClr val="FF0000"/>
              </a:solidFill>
            </a:endParaRPr>
          </a:p>
        </p:txBody>
      </p:sp>
      <p:sp>
        <p:nvSpPr>
          <p:cNvPr id="3" name="Rectangle 2"/>
          <p:cNvSpPr/>
          <p:nvPr/>
        </p:nvSpPr>
        <p:spPr>
          <a:xfrm>
            <a:off x="685800" y="1308977"/>
            <a:ext cx="8001000" cy="5078313"/>
          </a:xfrm>
          <a:prstGeom prst="rect">
            <a:avLst/>
          </a:prstGeom>
        </p:spPr>
        <p:txBody>
          <a:bodyPr wrap="square">
            <a:spAutoFit/>
          </a:bodyPr>
          <a:lstStyle/>
          <a:p>
            <a:endParaRPr lang="en-US" dirty="0" smtClean="0">
              <a:latin typeface="AdvPSSym"/>
            </a:endParaRPr>
          </a:p>
          <a:p>
            <a:r>
              <a:rPr lang="en-US" dirty="0" smtClean="0">
                <a:latin typeface="AdvPSSym"/>
              </a:rPr>
              <a:t>• </a:t>
            </a:r>
            <a:r>
              <a:rPr lang="en-US" dirty="0">
                <a:solidFill>
                  <a:srgbClr val="0070C0"/>
                </a:solidFill>
                <a:latin typeface="AdvGTIMES-R"/>
              </a:rPr>
              <a:t>The </a:t>
            </a:r>
            <a:r>
              <a:rPr lang="en-US" dirty="0">
                <a:solidFill>
                  <a:srgbClr val="0070C0"/>
                </a:solidFill>
                <a:latin typeface="AdvGTIMES-IT"/>
              </a:rPr>
              <a:t>higher heating value </a:t>
            </a:r>
            <a:r>
              <a:rPr lang="en-US" dirty="0">
                <a:solidFill>
                  <a:srgbClr val="0070C0"/>
                </a:solidFill>
                <a:latin typeface="AdvGTIMES-R"/>
              </a:rPr>
              <a:t>(HHV) </a:t>
            </a:r>
            <a:r>
              <a:rPr lang="en-US" dirty="0">
                <a:latin typeface="AdvGTIMES-R"/>
              </a:rPr>
              <a:t>consists of the combustion product of </a:t>
            </a:r>
            <a:r>
              <a:rPr lang="en-US" dirty="0" smtClean="0">
                <a:latin typeface="AdvGTIMES-R"/>
              </a:rPr>
              <a:t>water condensed </a:t>
            </a:r>
            <a:r>
              <a:rPr lang="en-US" dirty="0">
                <a:latin typeface="AdvGTIMES-R"/>
              </a:rPr>
              <a:t>and that the heat of vaporization contained in the water vapor </a:t>
            </a:r>
            <a:r>
              <a:rPr lang="en-US" dirty="0" smtClean="0">
                <a:latin typeface="AdvGTIMES-R"/>
              </a:rPr>
              <a:t>is recovered</a:t>
            </a:r>
            <a:r>
              <a:rPr lang="en-US" dirty="0">
                <a:latin typeface="AdvGTIMES-R"/>
              </a:rPr>
              <a:t>. So the all the water produced in the </a:t>
            </a:r>
            <a:r>
              <a:rPr lang="en-US" dirty="0" smtClean="0">
                <a:latin typeface="AdvGTIMES-R"/>
              </a:rPr>
              <a:t>combustion </a:t>
            </a:r>
            <a:r>
              <a:rPr lang="en-US" dirty="0">
                <a:latin typeface="AdvGTIMES-R"/>
              </a:rPr>
              <a:t>is in liquid state.</a:t>
            </a:r>
          </a:p>
          <a:p>
            <a:endParaRPr lang="en-US" dirty="0" smtClean="0">
              <a:latin typeface="AdvPSSym"/>
            </a:endParaRPr>
          </a:p>
          <a:p>
            <a:r>
              <a:rPr lang="en-US" dirty="0" smtClean="0">
                <a:latin typeface="AdvPSSym"/>
              </a:rPr>
              <a:t>• </a:t>
            </a:r>
            <a:r>
              <a:rPr lang="en-US" dirty="0">
                <a:solidFill>
                  <a:srgbClr val="0070C0"/>
                </a:solidFill>
                <a:latin typeface="AdvGTIMES-R"/>
              </a:rPr>
              <a:t>The </a:t>
            </a:r>
            <a:r>
              <a:rPr lang="en-US" dirty="0">
                <a:solidFill>
                  <a:srgbClr val="0070C0"/>
                </a:solidFill>
                <a:latin typeface="AdvGTIMES-IT"/>
              </a:rPr>
              <a:t>lower heating value </a:t>
            </a:r>
            <a:r>
              <a:rPr lang="en-US" dirty="0">
                <a:solidFill>
                  <a:srgbClr val="0070C0"/>
                </a:solidFill>
                <a:latin typeface="AdvGTIMES-R"/>
              </a:rPr>
              <a:t>(LHV) </a:t>
            </a:r>
            <a:r>
              <a:rPr lang="en-US" dirty="0">
                <a:latin typeface="AdvGTIMES-R"/>
              </a:rPr>
              <a:t>assumes that the water product of combustion </a:t>
            </a:r>
            <a:r>
              <a:rPr lang="en-US" dirty="0" smtClean="0">
                <a:latin typeface="AdvGTIMES-R"/>
              </a:rPr>
              <a:t>is at </a:t>
            </a:r>
            <a:r>
              <a:rPr lang="en-US" dirty="0">
                <a:latin typeface="AdvGTIMES-R"/>
              </a:rPr>
              <a:t>vapor state and the heat of vaporization is not recovered.</a:t>
            </a:r>
          </a:p>
          <a:p>
            <a:endParaRPr lang="en-US" dirty="0" smtClean="0">
              <a:latin typeface="AdvPSSym"/>
            </a:endParaRPr>
          </a:p>
          <a:p>
            <a:r>
              <a:rPr lang="en-US" dirty="0" smtClean="0">
                <a:latin typeface="AdvPSSym"/>
              </a:rPr>
              <a:t>• </a:t>
            </a:r>
            <a:r>
              <a:rPr lang="en-US" dirty="0">
                <a:solidFill>
                  <a:srgbClr val="0070C0"/>
                </a:solidFill>
                <a:latin typeface="AdvGTIMES-IT"/>
              </a:rPr>
              <a:t>Net heating value</a:t>
            </a:r>
            <a:r>
              <a:rPr lang="en-US" dirty="0">
                <a:latin typeface="AdvGTIMES-IT"/>
              </a:rPr>
              <a:t> </a:t>
            </a:r>
            <a:r>
              <a:rPr lang="en-US" dirty="0">
                <a:latin typeface="AdvGTIMES-R"/>
              </a:rPr>
              <a:t>is the same with lower heating value and is obtained by</a:t>
            </a:r>
          </a:p>
          <a:p>
            <a:r>
              <a:rPr lang="en-US" dirty="0">
                <a:latin typeface="AdvGTIMES-R"/>
              </a:rPr>
              <a:t>subtracting the latent heat of vaporization of the water vapor formed by the</a:t>
            </a:r>
          </a:p>
          <a:p>
            <a:r>
              <a:rPr lang="en-US" dirty="0">
                <a:latin typeface="AdvGTIMES-R"/>
              </a:rPr>
              <a:t>combustion from the gross or higher heating value.</a:t>
            </a:r>
          </a:p>
          <a:p>
            <a:endParaRPr lang="en-US" dirty="0" smtClean="0">
              <a:latin typeface="AdvPSSym"/>
            </a:endParaRPr>
          </a:p>
          <a:p>
            <a:r>
              <a:rPr lang="en-US" dirty="0" smtClean="0">
                <a:latin typeface="AdvPSSym"/>
              </a:rPr>
              <a:t>• </a:t>
            </a:r>
            <a:r>
              <a:rPr lang="en-US" dirty="0">
                <a:solidFill>
                  <a:srgbClr val="0070C0"/>
                </a:solidFill>
                <a:latin typeface="AdvGTIMES-IT"/>
              </a:rPr>
              <a:t>The gross heating value </a:t>
            </a:r>
            <a:r>
              <a:rPr lang="en-US" dirty="0">
                <a:latin typeface="AdvGTIMES-R"/>
              </a:rPr>
              <a:t>is the total heat obtained by complete combustion </a:t>
            </a:r>
            <a:r>
              <a:rPr lang="en-US" dirty="0" smtClean="0">
                <a:latin typeface="AdvGTIMES-R"/>
              </a:rPr>
              <a:t>at constant </a:t>
            </a:r>
            <a:r>
              <a:rPr lang="en-US" dirty="0">
                <a:latin typeface="AdvGTIMES-R"/>
              </a:rPr>
              <a:t>pressure including the heat released by condensing the water vapor </a:t>
            </a:r>
            <a:r>
              <a:rPr lang="en-US" dirty="0" smtClean="0">
                <a:latin typeface="AdvGTIMES-R"/>
              </a:rPr>
              <a:t>in the </a:t>
            </a:r>
            <a:r>
              <a:rPr lang="en-US" dirty="0">
                <a:latin typeface="AdvGTIMES-R"/>
              </a:rPr>
              <a:t>combustion products</a:t>
            </a:r>
            <a:r>
              <a:rPr lang="en-US" dirty="0" smtClean="0">
                <a:latin typeface="AdvGTIMES-R"/>
              </a:rPr>
              <a:t>.</a:t>
            </a:r>
            <a:r>
              <a:rPr lang="en-US" dirty="0">
                <a:latin typeface="AdvGTIMES-R"/>
              </a:rPr>
              <a:t> Gross heating value accounts liquid water in the </a:t>
            </a:r>
            <a:r>
              <a:rPr lang="en-US" dirty="0" smtClean="0">
                <a:latin typeface="AdvGTIMES-R"/>
              </a:rPr>
              <a:t>fuel prior </a:t>
            </a:r>
            <a:r>
              <a:rPr lang="en-US" dirty="0">
                <a:latin typeface="AdvGTIMES-R"/>
              </a:rPr>
              <a:t>to combustion, and valuable for fuels containing water, such as wood </a:t>
            </a:r>
            <a:r>
              <a:rPr lang="en-US" dirty="0" smtClean="0">
                <a:latin typeface="AdvGTIMES-R"/>
              </a:rPr>
              <a:t>and coal</a:t>
            </a:r>
            <a:r>
              <a:rPr lang="en-US" dirty="0">
                <a:latin typeface="AdvGTIMES-R"/>
              </a:rPr>
              <a:t>. </a:t>
            </a:r>
            <a:r>
              <a:rPr lang="en-US" b="1" u="sng" dirty="0">
                <a:solidFill>
                  <a:srgbClr val="0070C0"/>
                </a:solidFill>
                <a:latin typeface="AdvGTIMES-R"/>
              </a:rPr>
              <a:t>If a fuel has no water prior to combustion then the gross heating value </a:t>
            </a:r>
            <a:r>
              <a:rPr lang="en-US" b="1" u="sng" dirty="0" smtClean="0">
                <a:solidFill>
                  <a:srgbClr val="0070C0"/>
                </a:solidFill>
                <a:latin typeface="AdvGTIMES-R"/>
              </a:rPr>
              <a:t>is equal </a:t>
            </a:r>
            <a:r>
              <a:rPr lang="en-US" b="1" u="sng" dirty="0">
                <a:solidFill>
                  <a:srgbClr val="0070C0"/>
                </a:solidFill>
                <a:latin typeface="AdvGTIMES-R"/>
              </a:rPr>
              <a:t>to higher heating </a:t>
            </a:r>
            <a:r>
              <a:rPr lang="en-US" b="1" u="sng" dirty="0" smtClean="0">
                <a:solidFill>
                  <a:srgbClr val="0070C0"/>
                </a:solidFill>
                <a:latin typeface="AdvGTIMES-R"/>
              </a:rPr>
              <a:t>value</a:t>
            </a:r>
            <a:r>
              <a:rPr lang="en-US" dirty="0" smtClean="0">
                <a:latin typeface="AdvGTIMES-R"/>
              </a:rPr>
              <a:t>. </a:t>
            </a:r>
            <a:endParaRPr lang="en-US" dirty="0"/>
          </a:p>
        </p:txBody>
      </p:sp>
    </p:spTree>
    <p:extLst>
      <p:ext uri="{BB962C8B-B14F-4D97-AF65-F5344CB8AC3E}">
        <p14:creationId xmlns:p14="http://schemas.microsoft.com/office/powerpoint/2010/main" val="3473964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7391400" cy="646331"/>
          </a:xfrm>
          <a:prstGeom prst="rect">
            <a:avLst/>
          </a:prstGeom>
        </p:spPr>
        <p:txBody>
          <a:bodyPr wrap="square">
            <a:spAutoFit/>
          </a:bodyPr>
          <a:lstStyle/>
          <a:p>
            <a:r>
              <a:rPr lang="en-US" b="1" u="sng" dirty="0">
                <a:solidFill>
                  <a:srgbClr val="C00000"/>
                </a:solidFill>
                <a:latin typeface="AdvGTIMES-R"/>
              </a:rPr>
              <a:t>A common method </a:t>
            </a:r>
            <a:r>
              <a:rPr lang="en-US" b="1" dirty="0">
                <a:solidFill>
                  <a:srgbClr val="C00000"/>
                </a:solidFill>
                <a:latin typeface="AdvGTIMES-R"/>
              </a:rPr>
              <a:t>of relating HHV to LHV </a:t>
            </a:r>
            <a:r>
              <a:rPr lang="en-US" b="1" dirty="0" smtClean="0">
                <a:solidFill>
                  <a:srgbClr val="C00000"/>
                </a:solidFill>
                <a:latin typeface="AdvGTIMES-R"/>
              </a:rPr>
              <a:t>per unit </a:t>
            </a:r>
            <a:r>
              <a:rPr lang="en-US" b="1" dirty="0">
                <a:solidFill>
                  <a:srgbClr val="C00000"/>
                </a:solidFill>
                <a:latin typeface="AdvGTIMES-R"/>
              </a:rPr>
              <a:t>mass of a fuel </a:t>
            </a:r>
            <a:r>
              <a:rPr lang="en-US" b="1" dirty="0" smtClean="0">
                <a:solidFill>
                  <a:srgbClr val="C00000"/>
                </a:solidFill>
                <a:latin typeface="AdvGTIMES-R"/>
              </a:rPr>
              <a:t>is </a:t>
            </a:r>
            <a:r>
              <a:rPr lang="en-US" dirty="0" smtClean="0">
                <a:latin typeface="AdvGTIMES-R"/>
              </a:rPr>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48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2057400"/>
            <a:ext cx="7010400" cy="1754326"/>
          </a:xfrm>
          <a:prstGeom prst="rect">
            <a:avLst/>
          </a:prstGeom>
        </p:spPr>
        <p:txBody>
          <a:bodyPr wrap="square">
            <a:spAutoFit/>
          </a:bodyPr>
          <a:lstStyle/>
          <a:p>
            <a:r>
              <a:rPr lang="en-US" b="1" dirty="0" smtClean="0">
                <a:solidFill>
                  <a:srgbClr val="C00000"/>
                </a:solidFill>
                <a:latin typeface="AdvGTIMES-R"/>
              </a:rPr>
              <a:t>Where :                                                                                         </a:t>
            </a:r>
            <a:r>
              <a:rPr lang="en-US" dirty="0" smtClean="0">
                <a:latin typeface="AdvGTIMES-R"/>
              </a:rPr>
              <a:t> </a:t>
            </a:r>
          </a:p>
          <a:p>
            <a:endParaRPr lang="en-US" dirty="0">
              <a:latin typeface="AdvGTIMES-R"/>
              <a:cs typeface="Times New Roman"/>
            </a:endParaRPr>
          </a:p>
          <a:p>
            <a:r>
              <a:rPr lang="en-US" dirty="0" smtClean="0">
                <a:latin typeface="Times New Roman"/>
                <a:cs typeface="Times New Roman"/>
              </a:rPr>
              <a:t>∆</a:t>
            </a:r>
            <a:r>
              <a:rPr lang="en-US" dirty="0" err="1" smtClean="0">
                <a:latin typeface="AdvGTIMES-IT"/>
              </a:rPr>
              <a:t>H</a:t>
            </a:r>
            <a:r>
              <a:rPr lang="en-US" sz="800" dirty="0" err="1" smtClean="0">
                <a:latin typeface="AdvGTIMES-R"/>
              </a:rPr>
              <a:t>vap</a:t>
            </a:r>
            <a:r>
              <a:rPr lang="en-US" sz="800" dirty="0" smtClean="0">
                <a:latin typeface="AdvGTIMES-R"/>
              </a:rPr>
              <a:t>    </a:t>
            </a:r>
            <a:r>
              <a:rPr lang="en-US" dirty="0" smtClean="0">
                <a:latin typeface="AdvGTIMES-R"/>
              </a:rPr>
              <a:t>is </a:t>
            </a:r>
            <a:r>
              <a:rPr lang="en-US" dirty="0">
                <a:latin typeface="AdvGTIMES-R"/>
              </a:rPr>
              <a:t>the heat of vaporization per mole of water (kJ/kg or Btu/</a:t>
            </a:r>
            <a:r>
              <a:rPr lang="en-US" dirty="0" err="1">
                <a:latin typeface="AdvGTIMES-R"/>
              </a:rPr>
              <a:t>lb</a:t>
            </a:r>
            <a:r>
              <a:rPr lang="en-US" dirty="0" smtClean="0">
                <a:latin typeface="AdvGTIMES-R"/>
              </a:rPr>
              <a:t>).</a:t>
            </a:r>
            <a:endParaRPr lang="en-US" dirty="0">
              <a:latin typeface="AdvGTIMES-R"/>
            </a:endParaRPr>
          </a:p>
          <a:p>
            <a:r>
              <a:rPr lang="en-US" dirty="0" smtClean="0">
                <a:latin typeface="AdvGTIMES-IT"/>
              </a:rPr>
              <a:t>n</a:t>
            </a:r>
            <a:r>
              <a:rPr lang="en-US" sz="800" dirty="0" smtClean="0">
                <a:latin typeface="AdvPTimes"/>
              </a:rPr>
              <a:t>H2O</a:t>
            </a:r>
            <a:r>
              <a:rPr lang="en-US" sz="800" dirty="0" smtClean="0">
                <a:latin typeface="AdvP4C4E51"/>
              </a:rPr>
              <a:t>;</a:t>
            </a:r>
            <a:r>
              <a:rPr lang="en-US" sz="800" dirty="0" smtClean="0">
                <a:latin typeface="AdvPTimes"/>
              </a:rPr>
              <a:t>out   </a:t>
            </a:r>
            <a:r>
              <a:rPr lang="en-US" dirty="0">
                <a:latin typeface="AdvGTIMES-R"/>
              </a:rPr>
              <a:t>is the moles of water </a:t>
            </a:r>
            <a:r>
              <a:rPr lang="en-US" dirty="0" smtClean="0">
                <a:latin typeface="AdvGTIMES-R"/>
              </a:rPr>
              <a:t>vaporized,.                                                           </a:t>
            </a:r>
            <a:r>
              <a:rPr lang="en-US" dirty="0" err="1" smtClean="0">
                <a:latin typeface="AdvGTIMES-IT"/>
              </a:rPr>
              <a:t>n</a:t>
            </a:r>
            <a:r>
              <a:rPr lang="en-US" sz="800" dirty="0" err="1" smtClean="0">
                <a:latin typeface="AdvGTIMES-R"/>
              </a:rPr>
              <a:t>fuel,in</a:t>
            </a:r>
            <a:r>
              <a:rPr lang="en-US" sz="800" dirty="0" smtClean="0">
                <a:latin typeface="AdvGTIMES-R"/>
              </a:rPr>
              <a:t>       </a:t>
            </a:r>
            <a:r>
              <a:rPr lang="en-US" dirty="0">
                <a:latin typeface="AdvGTIMES-R"/>
              </a:rPr>
              <a:t>is the number of moles of </a:t>
            </a:r>
            <a:r>
              <a:rPr lang="en-US" dirty="0" smtClean="0">
                <a:latin typeface="AdvGTIMES-R"/>
              </a:rPr>
              <a:t>fuel combusted.                              </a:t>
            </a:r>
            <a:r>
              <a:rPr lang="en-US" dirty="0" smtClean="0">
                <a:latin typeface="AdvGTIMES-IT"/>
              </a:rPr>
              <a:t>MW   </a:t>
            </a:r>
            <a:r>
              <a:rPr lang="en-US" dirty="0" smtClean="0">
                <a:latin typeface="AdvGTIMES-R"/>
              </a:rPr>
              <a:t>is </a:t>
            </a:r>
            <a:r>
              <a:rPr lang="en-US" dirty="0">
                <a:latin typeface="AdvGTIMES-R"/>
              </a:rPr>
              <a:t>the molecular weight.</a:t>
            </a:r>
            <a:endParaRPr lang="en-US" dirty="0"/>
          </a:p>
        </p:txBody>
      </p:sp>
      <p:sp>
        <p:nvSpPr>
          <p:cNvPr id="5" name="Rectangle 4"/>
          <p:cNvSpPr/>
          <p:nvPr/>
        </p:nvSpPr>
        <p:spPr>
          <a:xfrm>
            <a:off x="3013302" y="4115582"/>
            <a:ext cx="2425664" cy="461665"/>
          </a:xfrm>
          <a:prstGeom prst="rect">
            <a:avLst/>
          </a:prstGeom>
        </p:spPr>
        <p:txBody>
          <a:bodyPr wrap="none">
            <a:spAutoFit/>
          </a:bodyPr>
          <a:lstStyle/>
          <a:p>
            <a:r>
              <a:rPr lang="en-US" sz="2400" b="1" dirty="0">
                <a:solidFill>
                  <a:srgbClr val="FF0000"/>
                </a:solidFill>
                <a:latin typeface="AdvGTIMES-BI"/>
              </a:rPr>
              <a:t>Energy Density</a:t>
            </a:r>
            <a:endParaRPr lang="en-US" sz="2400" b="1" dirty="0">
              <a:solidFill>
                <a:srgbClr val="FF0000"/>
              </a:solidFill>
            </a:endParaRPr>
          </a:p>
        </p:txBody>
      </p:sp>
      <p:sp>
        <p:nvSpPr>
          <p:cNvPr id="6" name="Rectangle 5"/>
          <p:cNvSpPr/>
          <p:nvPr/>
        </p:nvSpPr>
        <p:spPr>
          <a:xfrm>
            <a:off x="1284514" y="4724400"/>
            <a:ext cx="7162800" cy="646331"/>
          </a:xfrm>
          <a:prstGeom prst="rect">
            <a:avLst/>
          </a:prstGeom>
        </p:spPr>
        <p:txBody>
          <a:bodyPr wrap="square">
            <a:spAutoFit/>
          </a:bodyPr>
          <a:lstStyle/>
          <a:p>
            <a:r>
              <a:rPr lang="en-US" dirty="0">
                <a:solidFill>
                  <a:srgbClr val="0070C0"/>
                </a:solidFill>
                <a:latin typeface="AdvGTIMES-IT"/>
              </a:rPr>
              <a:t>Energy density </a:t>
            </a:r>
            <a:r>
              <a:rPr lang="en-US" dirty="0">
                <a:latin typeface="AdvGTIMES-R"/>
              </a:rPr>
              <a:t>is the amount of energy per unit volume</a:t>
            </a:r>
            <a:r>
              <a:rPr lang="en-US" dirty="0" smtClean="0">
                <a:latin typeface="AdvGTIMES-R"/>
              </a:rPr>
              <a:t>.                     </a:t>
            </a:r>
            <a:r>
              <a:rPr lang="en-US" dirty="0">
                <a:solidFill>
                  <a:srgbClr val="0070C0"/>
                </a:solidFill>
                <a:latin typeface="AdvGTIMES-IT"/>
              </a:rPr>
              <a:t>Specific energy </a:t>
            </a:r>
            <a:r>
              <a:rPr lang="en-US" dirty="0">
                <a:latin typeface="AdvGTIMES-R"/>
              </a:rPr>
              <a:t>is </a:t>
            </a:r>
            <a:r>
              <a:rPr lang="en-US" dirty="0" smtClean="0">
                <a:latin typeface="AdvGTIMES-R"/>
              </a:rPr>
              <a:t>the amount </a:t>
            </a:r>
            <a:r>
              <a:rPr lang="en-US" dirty="0">
                <a:latin typeface="AdvGTIMES-R"/>
              </a:rPr>
              <a:t>of energy per unit amount.</a:t>
            </a:r>
            <a:endParaRPr lang="en-US" dirty="0"/>
          </a:p>
        </p:txBody>
      </p:sp>
      <p:sp>
        <p:nvSpPr>
          <p:cNvPr id="7" name="Rectangle 6"/>
          <p:cNvSpPr/>
          <p:nvPr/>
        </p:nvSpPr>
        <p:spPr>
          <a:xfrm>
            <a:off x="1045028" y="5370731"/>
            <a:ext cx="7402286" cy="923330"/>
          </a:xfrm>
          <a:prstGeom prst="rect">
            <a:avLst/>
          </a:prstGeom>
        </p:spPr>
        <p:txBody>
          <a:bodyPr wrap="square">
            <a:spAutoFit/>
          </a:bodyPr>
          <a:lstStyle/>
          <a:p>
            <a:r>
              <a:rPr lang="en-US" dirty="0" smtClean="0">
                <a:solidFill>
                  <a:srgbClr val="C00000"/>
                </a:solidFill>
                <a:latin typeface="AdvGTIMES-R"/>
              </a:rPr>
              <a:t>For </a:t>
            </a:r>
            <a:r>
              <a:rPr lang="en-US" dirty="0">
                <a:solidFill>
                  <a:srgbClr val="C00000"/>
                </a:solidFill>
                <a:latin typeface="AdvGTIMES-R"/>
              </a:rPr>
              <a:t>example</a:t>
            </a:r>
            <a:r>
              <a:rPr lang="en-US" dirty="0">
                <a:latin typeface="AdvGTIMES-R"/>
              </a:rPr>
              <a:t>, the effectiveness </a:t>
            </a:r>
            <a:r>
              <a:rPr lang="en-US" dirty="0" smtClean="0">
                <a:latin typeface="AdvGTIMES-R"/>
              </a:rPr>
              <a:t>of hydrogen </a:t>
            </a:r>
            <a:r>
              <a:rPr lang="en-US" dirty="0">
                <a:latin typeface="AdvGTIMES-R"/>
              </a:rPr>
              <a:t>fuel to gasoline, hydrogen has a higher specific energy than gasoline </a:t>
            </a:r>
            <a:r>
              <a:rPr lang="en-US" dirty="0" smtClean="0">
                <a:latin typeface="AdvGTIMES-R"/>
              </a:rPr>
              <a:t>but a </a:t>
            </a:r>
            <a:r>
              <a:rPr lang="en-US" dirty="0">
                <a:latin typeface="AdvGTIMES-R"/>
              </a:rPr>
              <a:t>much lower energy density even in liquid form.</a:t>
            </a:r>
            <a:endParaRPr lang="en-US" dirty="0"/>
          </a:p>
        </p:txBody>
      </p:sp>
    </p:spTree>
    <p:extLst>
      <p:ext uri="{BB962C8B-B14F-4D97-AF65-F5344CB8AC3E}">
        <p14:creationId xmlns:p14="http://schemas.microsoft.com/office/powerpoint/2010/main" val="817254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942" y="838200"/>
            <a:ext cx="5320688" cy="523220"/>
          </a:xfrm>
          <a:prstGeom prst="rect">
            <a:avLst/>
          </a:prstGeom>
        </p:spPr>
        <p:txBody>
          <a:bodyPr wrap="none">
            <a:spAutoFit/>
          </a:bodyPr>
          <a:lstStyle/>
          <a:p>
            <a:pPr algn="ctr"/>
            <a:r>
              <a:rPr lang="en-US" sz="2800" b="1" dirty="0">
                <a:solidFill>
                  <a:srgbClr val="FF0000"/>
                </a:solidFill>
                <a:latin typeface="AdvGTIMES-B"/>
              </a:rPr>
              <a:t>Renewable Energy Resources</a:t>
            </a:r>
            <a:endParaRPr lang="en-US" sz="2800" b="1" dirty="0">
              <a:solidFill>
                <a:srgbClr val="FF0000"/>
              </a:solidFill>
            </a:endParaRPr>
          </a:p>
        </p:txBody>
      </p:sp>
      <p:sp>
        <p:nvSpPr>
          <p:cNvPr id="3" name="Rectangle 2"/>
          <p:cNvSpPr/>
          <p:nvPr/>
        </p:nvSpPr>
        <p:spPr>
          <a:xfrm>
            <a:off x="738885" y="1405354"/>
            <a:ext cx="3993401" cy="369332"/>
          </a:xfrm>
          <a:prstGeom prst="rect">
            <a:avLst/>
          </a:prstGeom>
        </p:spPr>
        <p:txBody>
          <a:bodyPr wrap="none">
            <a:spAutoFit/>
          </a:bodyPr>
          <a:lstStyle/>
          <a:p>
            <a:r>
              <a:rPr lang="en-US" dirty="0">
                <a:solidFill>
                  <a:srgbClr val="0070C0"/>
                </a:solidFill>
                <a:latin typeface="AdvGTIMES-R"/>
              </a:rPr>
              <a:t>Major renewable energy sources are:</a:t>
            </a:r>
            <a:endParaRPr lang="en-US" dirty="0">
              <a:solidFill>
                <a:srgbClr val="0070C0"/>
              </a:solidFill>
            </a:endParaRPr>
          </a:p>
        </p:txBody>
      </p:sp>
      <p:sp>
        <p:nvSpPr>
          <p:cNvPr id="4" name="Rectangle 3"/>
          <p:cNvSpPr/>
          <p:nvPr/>
        </p:nvSpPr>
        <p:spPr>
          <a:xfrm>
            <a:off x="1600200" y="1774686"/>
            <a:ext cx="4572000" cy="1754326"/>
          </a:xfrm>
          <a:prstGeom prst="rect">
            <a:avLst/>
          </a:prstGeom>
        </p:spPr>
        <p:txBody>
          <a:bodyPr>
            <a:spAutoFit/>
          </a:bodyPr>
          <a:lstStyle/>
          <a:p>
            <a:r>
              <a:rPr lang="en-US" dirty="0">
                <a:latin typeface="AdvPSSym"/>
              </a:rPr>
              <a:t>• </a:t>
            </a:r>
            <a:r>
              <a:rPr lang="en-US" dirty="0">
                <a:latin typeface="AdvGTIMES-R"/>
              </a:rPr>
              <a:t>Hydroelectric</a:t>
            </a:r>
          </a:p>
          <a:p>
            <a:r>
              <a:rPr lang="en-US" dirty="0">
                <a:latin typeface="AdvPSSym"/>
              </a:rPr>
              <a:t>• </a:t>
            </a:r>
            <a:r>
              <a:rPr lang="en-US" dirty="0">
                <a:latin typeface="AdvGTIMES-R"/>
              </a:rPr>
              <a:t>Solar energy</a:t>
            </a:r>
          </a:p>
          <a:p>
            <a:r>
              <a:rPr lang="en-US" dirty="0">
                <a:latin typeface="AdvPSSym"/>
              </a:rPr>
              <a:t>• </a:t>
            </a:r>
            <a:r>
              <a:rPr lang="en-US" dirty="0">
                <a:latin typeface="AdvGTIMES-R"/>
              </a:rPr>
              <a:t>Biomass</a:t>
            </a:r>
          </a:p>
          <a:p>
            <a:r>
              <a:rPr lang="en-US" dirty="0">
                <a:latin typeface="AdvPSSym"/>
              </a:rPr>
              <a:t>• </a:t>
            </a:r>
            <a:r>
              <a:rPr lang="en-US" dirty="0">
                <a:latin typeface="AdvGTIMES-R"/>
              </a:rPr>
              <a:t>Wind</a:t>
            </a:r>
          </a:p>
          <a:p>
            <a:r>
              <a:rPr lang="en-US" dirty="0">
                <a:latin typeface="AdvPSSym"/>
              </a:rPr>
              <a:t>• </a:t>
            </a:r>
            <a:r>
              <a:rPr lang="en-US" dirty="0">
                <a:latin typeface="AdvGTIMES-R"/>
              </a:rPr>
              <a:t>Geothermal heat</a:t>
            </a:r>
          </a:p>
          <a:p>
            <a:r>
              <a:rPr lang="en-US" dirty="0">
                <a:latin typeface="AdvPSSym"/>
              </a:rPr>
              <a:t>• </a:t>
            </a:r>
            <a:r>
              <a:rPr lang="en-US" dirty="0">
                <a:latin typeface="AdvGTIMES-R"/>
              </a:rPr>
              <a:t>Ocean</a:t>
            </a:r>
            <a:endParaRPr lang="en-US" dirty="0"/>
          </a:p>
        </p:txBody>
      </p:sp>
      <p:sp>
        <p:nvSpPr>
          <p:cNvPr id="5" name="Rectangle 4"/>
          <p:cNvSpPr/>
          <p:nvPr/>
        </p:nvSpPr>
        <p:spPr>
          <a:xfrm>
            <a:off x="1371600" y="3733800"/>
            <a:ext cx="6705600" cy="646331"/>
          </a:xfrm>
          <a:prstGeom prst="rect">
            <a:avLst/>
          </a:prstGeom>
        </p:spPr>
        <p:txBody>
          <a:bodyPr wrap="square">
            <a:spAutoFit/>
          </a:bodyPr>
          <a:lstStyle/>
          <a:p>
            <a:r>
              <a:rPr lang="en-US" dirty="0">
                <a:solidFill>
                  <a:srgbClr val="0070C0"/>
                </a:solidFill>
                <a:latin typeface="AdvGTIMES-R"/>
              </a:rPr>
              <a:t>renewable energy </a:t>
            </a:r>
            <a:r>
              <a:rPr lang="en-US" dirty="0">
                <a:latin typeface="AdvGTIMES-R"/>
              </a:rPr>
              <a:t>comes directly from the sun, or from heat</a:t>
            </a:r>
          </a:p>
          <a:p>
            <a:r>
              <a:rPr lang="en-US" dirty="0">
                <a:latin typeface="AdvGTIMES-R"/>
              </a:rPr>
              <a:t>generated deep within the earth.</a:t>
            </a:r>
            <a:endParaRPr lang="en-US" dirty="0"/>
          </a:p>
        </p:txBody>
      </p:sp>
      <p:sp>
        <p:nvSpPr>
          <p:cNvPr id="6" name="Rectangle 5"/>
          <p:cNvSpPr/>
          <p:nvPr/>
        </p:nvSpPr>
        <p:spPr>
          <a:xfrm>
            <a:off x="1447800" y="4648200"/>
            <a:ext cx="6172200" cy="923330"/>
          </a:xfrm>
          <a:prstGeom prst="rect">
            <a:avLst/>
          </a:prstGeom>
        </p:spPr>
        <p:txBody>
          <a:bodyPr wrap="square">
            <a:spAutoFit/>
          </a:bodyPr>
          <a:lstStyle/>
          <a:p>
            <a:r>
              <a:rPr lang="en-US" dirty="0">
                <a:solidFill>
                  <a:srgbClr val="C00000"/>
                </a:solidFill>
                <a:latin typeface="AdvGTIMES-R"/>
              </a:rPr>
              <a:t>New and emerging renewable energy technologies </a:t>
            </a:r>
            <a:r>
              <a:rPr lang="en-US" dirty="0">
                <a:latin typeface="AdvGTIMES-R"/>
              </a:rPr>
              <a:t>are still under development </a:t>
            </a:r>
            <a:r>
              <a:rPr lang="en-US" dirty="0" smtClean="0">
                <a:latin typeface="AdvGTIMES-R"/>
              </a:rPr>
              <a:t>and include </a:t>
            </a:r>
            <a:r>
              <a:rPr lang="en-US" dirty="0">
                <a:latin typeface="AdvGTIMES-R"/>
              </a:rPr>
              <a:t>cellulosic ethanol, hot-dry-rock geothermal power, and ocean energy.</a:t>
            </a:r>
            <a:endParaRPr lang="en-US" dirty="0"/>
          </a:p>
        </p:txBody>
      </p:sp>
    </p:spTree>
    <p:extLst>
      <p:ext uri="{BB962C8B-B14F-4D97-AF65-F5344CB8AC3E}">
        <p14:creationId xmlns:p14="http://schemas.microsoft.com/office/powerpoint/2010/main" val="397659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90600"/>
            <a:ext cx="1838965" cy="369332"/>
          </a:xfrm>
          <a:prstGeom prst="rect">
            <a:avLst/>
          </a:prstGeom>
        </p:spPr>
        <p:txBody>
          <a:bodyPr wrap="none">
            <a:spAutoFit/>
          </a:bodyPr>
          <a:lstStyle/>
          <a:p>
            <a:r>
              <a:rPr lang="en-US" dirty="0" smtClean="0">
                <a:solidFill>
                  <a:srgbClr val="C00000"/>
                </a:solidFill>
                <a:latin typeface="AdvGTIMES-BI"/>
              </a:rPr>
              <a:t>1- </a:t>
            </a:r>
            <a:r>
              <a:rPr lang="en-US" dirty="0" err="1" smtClean="0">
                <a:solidFill>
                  <a:srgbClr val="C00000"/>
                </a:solidFill>
                <a:latin typeface="AdvGTIMES-BI"/>
              </a:rPr>
              <a:t>Hydroenergy</a:t>
            </a:r>
            <a:endParaRPr lang="en-US" dirty="0">
              <a:solidFill>
                <a:srgbClr val="C00000"/>
              </a:solidFill>
            </a:endParaRPr>
          </a:p>
        </p:txBody>
      </p:sp>
      <p:sp>
        <p:nvSpPr>
          <p:cNvPr id="3" name="Rectangle 2"/>
          <p:cNvSpPr/>
          <p:nvPr/>
        </p:nvSpPr>
        <p:spPr>
          <a:xfrm>
            <a:off x="1676400" y="1524000"/>
            <a:ext cx="7086600" cy="646331"/>
          </a:xfrm>
          <a:prstGeom prst="rect">
            <a:avLst/>
          </a:prstGeom>
        </p:spPr>
        <p:txBody>
          <a:bodyPr wrap="square">
            <a:spAutoFit/>
          </a:bodyPr>
          <a:lstStyle/>
          <a:p>
            <a:r>
              <a:rPr lang="en-US" dirty="0">
                <a:solidFill>
                  <a:srgbClr val="0070C0"/>
                </a:solidFill>
                <a:latin typeface="AdvGTIMES-R"/>
              </a:rPr>
              <a:t>Most </a:t>
            </a:r>
            <a:r>
              <a:rPr lang="en-US" dirty="0" smtClean="0">
                <a:solidFill>
                  <a:srgbClr val="0070C0"/>
                </a:solidFill>
                <a:latin typeface="AdvGTIMES-R"/>
              </a:rPr>
              <a:t>hydroelectric energy </a:t>
            </a:r>
            <a:r>
              <a:rPr lang="en-US" dirty="0">
                <a:latin typeface="AdvGTIMES-R"/>
              </a:rPr>
              <a:t>comes from </a:t>
            </a:r>
            <a:r>
              <a:rPr lang="en-US" b="1" u="sng" dirty="0">
                <a:solidFill>
                  <a:srgbClr val="0070C0"/>
                </a:solidFill>
                <a:latin typeface="AdvGTIMES-R"/>
              </a:rPr>
              <a:t>the potential energy </a:t>
            </a:r>
            <a:r>
              <a:rPr lang="en-US" dirty="0">
                <a:latin typeface="AdvGTIMES-R"/>
              </a:rPr>
              <a:t>of dammed water driving a </a:t>
            </a:r>
            <a:r>
              <a:rPr lang="en-US" dirty="0" smtClean="0">
                <a:latin typeface="AdvGTIMES-R"/>
              </a:rPr>
              <a:t>water turbine </a:t>
            </a:r>
            <a:r>
              <a:rPr lang="en-US" dirty="0">
                <a:latin typeface="AdvGTIMES-R"/>
              </a:rPr>
              <a:t>and generator. </a:t>
            </a:r>
            <a:endParaRPr lang="en-US" dirty="0"/>
          </a:p>
        </p:txBody>
      </p:sp>
      <p:sp>
        <p:nvSpPr>
          <p:cNvPr id="4" name="Rectangle 3"/>
          <p:cNvSpPr/>
          <p:nvPr/>
        </p:nvSpPr>
        <p:spPr>
          <a:xfrm>
            <a:off x="1676400" y="2201262"/>
            <a:ext cx="6324600" cy="923330"/>
          </a:xfrm>
          <a:prstGeom prst="rect">
            <a:avLst/>
          </a:prstGeom>
        </p:spPr>
        <p:txBody>
          <a:bodyPr wrap="square">
            <a:spAutoFit/>
          </a:bodyPr>
          <a:lstStyle/>
          <a:p>
            <a:r>
              <a:rPr lang="en-US" dirty="0">
                <a:solidFill>
                  <a:srgbClr val="0070C0"/>
                </a:solidFill>
                <a:latin typeface="AdvGTIMES-R"/>
              </a:rPr>
              <a:t>The power extracted </a:t>
            </a:r>
            <a:r>
              <a:rPr lang="en-US" dirty="0">
                <a:latin typeface="AdvGTIMES-R"/>
              </a:rPr>
              <a:t>from the water depends on the </a:t>
            </a:r>
            <a:r>
              <a:rPr lang="en-US" b="1" u="sng" dirty="0">
                <a:solidFill>
                  <a:srgbClr val="0070C0"/>
                </a:solidFill>
                <a:latin typeface="AdvGTIMES-R"/>
              </a:rPr>
              <a:t>volume</a:t>
            </a:r>
          </a:p>
          <a:p>
            <a:r>
              <a:rPr lang="en-US" b="1" u="sng" dirty="0">
                <a:solidFill>
                  <a:srgbClr val="0070C0"/>
                </a:solidFill>
                <a:latin typeface="AdvGTIMES-R"/>
              </a:rPr>
              <a:t>and on the difference in height</a:t>
            </a:r>
            <a:r>
              <a:rPr lang="en-US" dirty="0">
                <a:latin typeface="AdvGTIMES-R"/>
              </a:rPr>
              <a:t> between the source and the water’s outflow.</a:t>
            </a:r>
            <a:endParaRPr lang="en-US" dirty="0"/>
          </a:p>
        </p:txBody>
      </p:sp>
      <p:sp>
        <p:nvSpPr>
          <p:cNvPr id="5" name="Rectangle 4"/>
          <p:cNvSpPr/>
          <p:nvPr/>
        </p:nvSpPr>
        <p:spPr>
          <a:xfrm>
            <a:off x="1270496" y="3244334"/>
            <a:ext cx="1787669" cy="369332"/>
          </a:xfrm>
          <a:prstGeom prst="rect">
            <a:avLst/>
          </a:prstGeom>
        </p:spPr>
        <p:txBody>
          <a:bodyPr wrap="none">
            <a:spAutoFit/>
          </a:bodyPr>
          <a:lstStyle/>
          <a:p>
            <a:r>
              <a:rPr lang="en-US" dirty="0" smtClean="0">
                <a:solidFill>
                  <a:srgbClr val="C00000"/>
                </a:solidFill>
                <a:latin typeface="AdvGTIMES-BI"/>
              </a:rPr>
              <a:t>2- Solar </a:t>
            </a:r>
            <a:r>
              <a:rPr lang="en-US" dirty="0">
                <a:solidFill>
                  <a:srgbClr val="C00000"/>
                </a:solidFill>
                <a:latin typeface="AdvGTIMES-BI"/>
              </a:rPr>
              <a:t>Energy</a:t>
            </a:r>
            <a:endParaRPr lang="en-US" dirty="0">
              <a:solidFill>
                <a:srgbClr val="C00000"/>
              </a:solidFill>
            </a:endParaRPr>
          </a:p>
        </p:txBody>
      </p:sp>
      <p:sp>
        <p:nvSpPr>
          <p:cNvPr id="6" name="Rectangle 5"/>
          <p:cNvSpPr/>
          <p:nvPr/>
        </p:nvSpPr>
        <p:spPr>
          <a:xfrm>
            <a:off x="1643743" y="3602389"/>
            <a:ext cx="6248400" cy="646331"/>
          </a:xfrm>
          <a:prstGeom prst="rect">
            <a:avLst/>
          </a:prstGeom>
        </p:spPr>
        <p:txBody>
          <a:bodyPr wrap="square">
            <a:spAutoFit/>
          </a:bodyPr>
          <a:lstStyle/>
          <a:p>
            <a:r>
              <a:rPr lang="en-US" dirty="0">
                <a:latin typeface="AdvGTIMES-R"/>
              </a:rPr>
              <a:t>Solar </a:t>
            </a:r>
            <a:r>
              <a:rPr lang="en-US" dirty="0" smtClean="0">
                <a:latin typeface="AdvGTIMES-R"/>
              </a:rPr>
              <a:t>powered electrical </a:t>
            </a:r>
            <a:r>
              <a:rPr lang="en-US" dirty="0">
                <a:latin typeface="AdvGTIMES-R"/>
              </a:rPr>
              <a:t>generation relies on </a:t>
            </a:r>
            <a:r>
              <a:rPr lang="en-US" dirty="0" smtClean="0">
                <a:latin typeface="AdvGTIMES-R"/>
              </a:rPr>
              <a:t>photovoltaic </a:t>
            </a:r>
            <a:r>
              <a:rPr lang="en-US" dirty="0">
                <a:latin typeface="AdvGTIMES-R"/>
              </a:rPr>
              <a:t>and heat engines.</a:t>
            </a:r>
            <a:endParaRPr lang="en-US" dirty="0"/>
          </a:p>
        </p:txBody>
      </p:sp>
      <p:sp>
        <p:nvSpPr>
          <p:cNvPr id="7" name="Rectangle 6"/>
          <p:cNvSpPr/>
          <p:nvPr/>
        </p:nvSpPr>
        <p:spPr>
          <a:xfrm>
            <a:off x="1676400" y="4248720"/>
            <a:ext cx="2608406" cy="369332"/>
          </a:xfrm>
          <a:prstGeom prst="rect">
            <a:avLst/>
          </a:prstGeom>
        </p:spPr>
        <p:txBody>
          <a:bodyPr wrap="none">
            <a:spAutoFit/>
          </a:bodyPr>
          <a:lstStyle/>
          <a:p>
            <a:r>
              <a:rPr lang="en-US" dirty="0">
                <a:solidFill>
                  <a:srgbClr val="00B0F0"/>
                </a:solidFill>
                <a:latin typeface="AdvGTIMES-R"/>
              </a:rPr>
              <a:t>Other solar applications</a:t>
            </a:r>
            <a:endParaRPr lang="en-US" dirty="0">
              <a:solidFill>
                <a:srgbClr val="00B0F0"/>
              </a:solidFill>
            </a:endParaRPr>
          </a:p>
        </p:txBody>
      </p:sp>
      <p:sp>
        <p:nvSpPr>
          <p:cNvPr id="8" name="Rectangle 7"/>
          <p:cNvSpPr/>
          <p:nvPr/>
        </p:nvSpPr>
        <p:spPr>
          <a:xfrm>
            <a:off x="1676400" y="4618052"/>
            <a:ext cx="6629400" cy="1754326"/>
          </a:xfrm>
          <a:prstGeom prst="rect">
            <a:avLst/>
          </a:prstGeom>
        </p:spPr>
        <p:txBody>
          <a:bodyPr wrap="square">
            <a:spAutoFit/>
          </a:bodyPr>
          <a:lstStyle/>
          <a:p>
            <a:r>
              <a:rPr lang="en-US" dirty="0">
                <a:latin typeface="AdvGTIMES-R"/>
              </a:rPr>
              <a:t>includes space heating and cooling through solar architecture, </a:t>
            </a:r>
            <a:r>
              <a:rPr lang="en-US" dirty="0" err="1">
                <a:latin typeface="AdvGTIMES-R"/>
              </a:rPr>
              <a:t>daylighting</a:t>
            </a:r>
            <a:r>
              <a:rPr lang="en-US" dirty="0">
                <a:latin typeface="AdvGTIMES-R"/>
              </a:rPr>
              <a:t>, solar </a:t>
            </a:r>
            <a:r>
              <a:rPr lang="en-US" dirty="0" err="1" smtClean="0">
                <a:latin typeface="AdvGTIMES-R"/>
              </a:rPr>
              <a:t>hot</a:t>
            </a:r>
            <a:r>
              <a:rPr lang="en-US" dirty="0" err="1">
                <a:latin typeface="AdvGTIMES-R"/>
              </a:rPr>
              <a:t>includes</a:t>
            </a:r>
            <a:r>
              <a:rPr lang="en-US" dirty="0">
                <a:latin typeface="AdvGTIMES-R"/>
              </a:rPr>
              <a:t> space heating and cooling through solar architecture, </a:t>
            </a:r>
            <a:r>
              <a:rPr lang="en-US" dirty="0" err="1">
                <a:latin typeface="AdvGTIMES-R"/>
              </a:rPr>
              <a:t>daylighting</a:t>
            </a:r>
            <a:r>
              <a:rPr lang="en-US" dirty="0">
                <a:latin typeface="AdvGTIMES-R"/>
              </a:rPr>
              <a:t>, solar </a:t>
            </a:r>
            <a:r>
              <a:rPr lang="en-US" dirty="0" smtClean="0">
                <a:latin typeface="AdvGTIMES-R"/>
              </a:rPr>
              <a:t>hot water</a:t>
            </a:r>
            <a:r>
              <a:rPr lang="en-US" dirty="0">
                <a:latin typeface="AdvGTIMES-R"/>
              </a:rPr>
              <a:t>, solar cooking, and high temperature process heat for industrial </a:t>
            </a:r>
            <a:r>
              <a:rPr lang="en-US" dirty="0" err="1" smtClean="0">
                <a:latin typeface="AdvGTIMES-R"/>
              </a:rPr>
              <a:t>purposes.water</a:t>
            </a:r>
            <a:r>
              <a:rPr lang="en-US" dirty="0">
                <a:latin typeface="AdvGTIMES-R"/>
              </a:rPr>
              <a:t>, solar cooking, and high temperature process heat for industrial purposes.</a:t>
            </a:r>
            <a:endParaRPr lang="en-US" dirty="0"/>
          </a:p>
        </p:txBody>
      </p:sp>
    </p:spTree>
    <p:extLst>
      <p:ext uri="{BB962C8B-B14F-4D97-AF65-F5344CB8AC3E}">
        <p14:creationId xmlns:p14="http://schemas.microsoft.com/office/powerpoint/2010/main" val="355857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6886" y="990600"/>
            <a:ext cx="4572000" cy="523220"/>
          </a:xfrm>
          <a:prstGeom prst="rect">
            <a:avLst/>
          </a:prstGeom>
        </p:spPr>
        <p:txBody>
          <a:bodyPr>
            <a:spAutoFit/>
          </a:bodyPr>
          <a:lstStyle/>
          <a:p>
            <a:r>
              <a:rPr lang="en-US" sz="2800" b="1" dirty="0">
                <a:solidFill>
                  <a:srgbClr val="FF0000"/>
                </a:solidFill>
                <a:latin typeface="AdvGTIMES-BI"/>
              </a:rPr>
              <a:t>Biomass and </a:t>
            </a:r>
            <a:r>
              <a:rPr lang="en-US" sz="2800" b="1" dirty="0" smtClean="0">
                <a:solidFill>
                  <a:srgbClr val="FF0000"/>
                </a:solidFill>
                <a:latin typeface="AdvGTIMES-BI"/>
              </a:rPr>
              <a:t>Bioenergy</a:t>
            </a:r>
            <a:endParaRPr lang="en-US" sz="2800" b="1" dirty="0">
              <a:solidFill>
                <a:srgbClr val="FF0000"/>
              </a:solidFill>
              <a:latin typeface="AdvGTIMES-BI"/>
            </a:endParaRPr>
          </a:p>
        </p:txBody>
      </p:sp>
      <p:sp>
        <p:nvSpPr>
          <p:cNvPr id="3" name="Rectangle 2"/>
          <p:cNvSpPr/>
          <p:nvPr/>
        </p:nvSpPr>
        <p:spPr>
          <a:xfrm>
            <a:off x="990600" y="1557754"/>
            <a:ext cx="4532075" cy="369332"/>
          </a:xfrm>
          <a:prstGeom prst="rect">
            <a:avLst/>
          </a:prstGeom>
        </p:spPr>
        <p:txBody>
          <a:bodyPr wrap="none">
            <a:spAutoFit/>
          </a:bodyPr>
          <a:lstStyle/>
          <a:p>
            <a:r>
              <a:rPr lang="en-US" b="1" dirty="0">
                <a:solidFill>
                  <a:srgbClr val="0070C0"/>
                </a:solidFill>
                <a:latin typeface="AdvGTIMES-B"/>
              </a:rPr>
              <a:t>Gross Heating Values of Biomass Fuels</a:t>
            </a:r>
            <a:endParaRPr lang="en-US" b="1" dirty="0">
              <a:solidFill>
                <a:srgbClr val="0070C0"/>
              </a:solidFill>
            </a:endParaRPr>
          </a:p>
        </p:txBody>
      </p:sp>
      <p:sp>
        <p:nvSpPr>
          <p:cNvPr id="4" name="Rectangle 3"/>
          <p:cNvSpPr/>
          <p:nvPr/>
        </p:nvSpPr>
        <p:spPr>
          <a:xfrm>
            <a:off x="1447800" y="1927086"/>
            <a:ext cx="6705600" cy="646331"/>
          </a:xfrm>
          <a:prstGeom prst="rect">
            <a:avLst/>
          </a:prstGeom>
        </p:spPr>
        <p:txBody>
          <a:bodyPr wrap="square">
            <a:spAutoFit/>
          </a:bodyPr>
          <a:lstStyle/>
          <a:p>
            <a:r>
              <a:rPr lang="en-US" dirty="0">
                <a:latin typeface="AdvGTIMES-R"/>
              </a:rPr>
              <a:t>Biomass fuels are usually characterized by the </a:t>
            </a:r>
            <a:r>
              <a:rPr lang="en-US" dirty="0">
                <a:latin typeface="AdvGTIMES-IT"/>
              </a:rPr>
              <a:t>proximate </a:t>
            </a:r>
            <a:r>
              <a:rPr lang="en-US" dirty="0">
                <a:latin typeface="AdvGTIMES-R"/>
              </a:rPr>
              <a:t>and </a:t>
            </a:r>
            <a:r>
              <a:rPr lang="en-US" dirty="0">
                <a:latin typeface="AdvGTIMES-IT"/>
              </a:rPr>
              <a:t>ultimate analyses</a:t>
            </a:r>
            <a:r>
              <a:rPr lang="en-US" dirty="0">
                <a:latin typeface="AdvGTIMES-R"/>
              </a:rPr>
              <a:t>.</a:t>
            </a:r>
            <a:endParaRPr lang="en-US" dirty="0"/>
          </a:p>
        </p:txBody>
      </p:sp>
      <p:sp>
        <p:nvSpPr>
          <p:cNvPr id="5" name="Rectangle 4"/>
          <p:cNvSpPr/>
          <p:nvPr/>
        </p:nvSpPr>
        <p:spPr>
          <a:xfrm>
            <a:off x="1143000" y="2819400"/>
            <a:ext cx="7010400" cy="2585323"/>
          </a:xfrm>
          <a:prstGeom prst="rect">
            <a:avLst/>
          </a:prstGeom>
        </p:spPr>
        <p:txBody>
          <a:bodyPr wrap="square">
            <a:spAutoFit/>
          </a:bodyPr>
          <a:lstStyle/>
          <a:p>
            <a:r>
              <a:rPr lang="en-US" dirty="0">
                <a:latin typeface="AdvPSSym"/>
              </a:rPr>
              <a:t>• </a:t>
            </a:r>
            <a:r>
              <a:rPr lang="en-US" b="1" dirty="0">
                <a:solidFill>
                  <a:srgbClr val="FFC000"/>
                </a:solidFill>
                <a:latin typeface="AdvGTIMES-R"/>
              </a:rPr>
              <a:t>The </a:t>
            </a:r>
            <a:r>
              <a:rPr lang="en-US" b="1" dirty="0">
                <a:solidFill>
                  <a:srgbClr val="FFC000"/>
                </a:solidFill>
                <a:latin typeface="AdvGTIMES-IT"/>
              </a:rPr>
              <a:t>proximate analysis </a:t>
            </a:r>
            <a:r>
              <a:rPr lang="en-US" dirty="0">
                <a:latin typeface="AdvGTIMES-R"/>
              </a:rPr>
              <a:t>gives moisture content, volatile content (when heated </a:t>
            </a:r>
            <a:r>
              <a:rPr lang="en-US" dirty="0" smtClean="0">
                <a:latin typeface="AdvGTIMES-R"/>
              </a:rPr>
              <a:t>to 950C</a:t>
            </a:r>
            <a:r>
              <a:rPr lang="en-US" dirty="0">
                <a:latin typeface="AdvGTIMES-R"/>
              </a:rPr>
              <a:t>), the free carbon remaining at that point, the ash (mineral) in the </a:t>
            </a:r>
            <a:r>
              <a:rPr lang="en-US" dirty="0" smtClean="0">
                <a:latin typeface="AdvGTIMES-R"/>
              </a:rPr>
              <a:t>sample, and </a:t>
            </a:r>
            <a:r>
              <a:rPr lang="en-US" dirty="0">
                <a:latin typeface="AdvGTIMES-R"/>
              </a:rPr>
              <a:t>the higher heating value based on the </a:t>
            </a:r>
            <a:r>
              <a:rPr lang="en-US" dirty="0">
                <a:solidFill>
                  <a:srgbClr val="0070C0"/>
                </a:solidFill>
                <a:latin typeface="AdvGTIMES-R"/>
              </a:rPr>
              <a:t>complete combustion of the sample </a:t>
            </a:r>
            <a:r>
              <a:rPr lang="en-US" dirty="0" smtClean="0">
                <a:solidFill>
                  <a:srgbClr val="0070C0"/>
                </a:solidFill>
                <a:latin typeface="AdvGTIMES-R"/>
              </a:rPr>
              <a:t>to carbon </a:t>
            </a:r>
            <a:r>
              <a:rPr lang="en-US" dirty="0">
                <a:solidFill>
                  <a:srgbClr val="0070C0"/>
                </a:solidFill>
                <a:latin typeface="AdvGTIMES-R"/>
              </a:rPr>
              <a:t>dioxide and liquid water.</a:t>
            </a:r>
          </a:p>
          <a:p>
            <a:endParaRPr lang="en-US" dirty="0" smtClean="0">
              <a:latin typeface="AdvPSSym"/>
            </a:endParaRPr>
          </a:p>
          <a:p>
            <a:r>
              <a:rPr lang="en-US" dirty="0" smtClean="0">
                <a:latin typeface="AdvPSSym"/>
              </a:rPr>
              <a:t>• </a:t>
            </a:r>
            <a:r>
              <a:rPr lang="en-US" b="1" dirty="0">
                <a:solidFill>
                  <a:srgbClr val="FFC000"/>
                </a:solidFill>
                <a:latin typeface="AdvGTIMES-R"/>
              </a:rPr>
              <a:t>The </a:t>
            </a:r>
            <a:r>
              <a:rPr lang="en-US" b="1" dirty="0">
                <a:solidFill>
                  <a:srgbClr val="FFC000"/>
                </a:solidFill>
                <a:latin typeface="AdvGTIMES-IT"/>
              </a:rPr>
              <a:t>ultimate analysis </a:t>
            </a:r>
            <a:r>
              <a:rPr lang="en-US" dirty="0">
                <a:latin typeface="AdvGTIMES-R"/>
              </a:rPr>
              <a:t>is the elemental analysis and provides the composition </a:t>
            </a:r>
            <a:r>
              <a:rPr lang="en-US" dirty="0" smtClean="0">
                <a:latin typeface="AdvGTIMES-R"/>
              </a:rPr>
              <a:t>of the </a:t>
            </a:r>
            <a:r>
              <a:rPr lang="en-US" dirty="0">
                <a:latin typeface="AdvGTIMES-R"/>
              </a:rPr>
              <a:t>biomass in </a:t>
            </a:r>
            <a:r>
              <a:rPr lang="en-US" dirty="0" err="1">
                <a:latin typeface="AdvGTIMES-R"/>
              </a:rPr>
              <a:t>wt</a:t>
            </a:r>
            <a:r>
              <a:rPr lang="en-US" dirty="0">
                <a:latin typeface="AdvGTIMES-R"/>
              </a:rPr>
              <a:t>% of carbon, hydrogen, oxygen, sulfur, and nitrogen.</a:t>
            </a:r>
            <a:endParaRPr lang="en-US" dirty="0"/>
          </a:p>
        </p:txBody>
      </p:sp>
    </p:spTree>
    <p:extLst>
      <p:ext uri="{BB962C8B-B14F-4D97-AF65-F5344CB8AC3E}">
        <p14:creationId xmlns:p14="http://schemas.microsoft.com/office/powerpoint/2010/main" val="372979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732" y="1066800"/>
            <a:ext cx="7467600" cy="646331"/>
          </a:xfrm>
          <a:prstGeom prst="rect">
            <a:avLst/>
          </a:prstGeom>
        </p:spPr>
        <p:txBody>
          <a:bodyPr wrap="square">
            <a:spAutoFit/>
          </a:bodyPr>
          <a:lstStyle/>
          <a:p>
            <a:r>
              <a:rPr lang="en-US" dirty="0">
                <a:solidFill>
                  <a:srgbClr val="C00000"/>
                </a:solidFill>
                <a:latin typeface="AdvGTIMES-R"/>
              </a:rPr>
              <a:t>A relationship between the high heating value, HHV and the </a:t>
            </a:r>
            <a:r>
              <a:rPr lang="en-US" b="1" u="sng" dirty="0">
                <a:solidFill>
                  <a:srgbClr val="C00000"/>
                </a:solidFill>
                <a:latin typeface="AdvGTIMES-R"/>
              </a:rPr>
              <a:t>elemental </a:t>
            </a:r>
            <a:r>
              <a:rPr lang="en-US" b="1" u="sng" dirty="0" smtClean="0">
                <a:solidFill>
                  <a:srgbClr val="C00000"/>
                </a:solidFill>
                <a:latin typeface="AdvGTIMES-R"/>
              </a:rPr>
              <a:t>composition </a:t>
            </a:r>
            <a:r>
              <a:rPr lang="en-US" dirty="0" smtClean="0">
                <a:solidFill>
                  <a:srgbClr val="C00000"/>
                </a:solidFill>
                <a:latin typeface="AdvGTIMES-R"/>
              </a:rPr>
              <a:t>is </a:t>
            </a:r>
            <a:r>
              <a:rPr lang="en-US" dirty="0">
                <a:solidFill>
                  <a:srgbClr val="C00000"/>
                </a:solidFill>
                <a:latin typeface="AdvGTIMES-R"/>
              </a:rPr>
              <a:t>given </a:t>
            </a:r>
            <a:r>
              <a:rPr lang="en-US" dirty="0" smtClean="0">
                <a:solidFill>
                  <a:srgbClr val="C00000"/>
                </a:solidFill>
                <a:latin typeface="AdvGTIMES-R"/>
              </a:rPr>
              <a:t>by:</a:t>
            </a:r>
            <a:endParaRPr lang="en-US"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03437"/>
            <a:ext cx="6705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2895600"/>
            <a:ext cx="7086600" cy="2862322"/>
          </a:xfrm>
          <a:prstGeom prst="rect">
            <a:avLst/>
          </a:prstGeom>
        </p:spPr>
        <p:txBody>
          <a:bodyPr wrap="square">
            <a:spAutoFit/>
          </a:bodyPr>
          <a:lstStyle/>
          <a:p>
            <a:r>
              <a:rPr lang="en-US" b="1" dirty="0" smtClean="0">
                <a:solidFill>
                  <a:srgbClr val="C00000"/>
                </a:solidFill>
                <a:latin typeface="AdvGTIMES-R"/>
              </a:rPr>
              <a:t>Where:</a:t>
            </a:r>
          </a:p>
          <a:p>
            <a:r>
              <a:rPr lang="en-US" b="1" dirty="0" smtClean="0">
                <a:solidFill>
                  <a:srgbClr val="C00000"/>
                </a:solidFill>
                <a:latin typeface="AdvGTIMES-R"/>
              </a:rPr>
              <a:t> </a:t>
            </a:r>
            <a:r>
              <a:rPr lang="en-US" dirty="0">
                <a:latin typeface="AdvGTIMES-R"/>
              </a:rPr>
              <a:t>C is the weight fraction of carbon</a:t>
            </a:r>
            <a:r>
              <a:rPr lang="en-US" dirty="0" smtClean="0">
                <a:latin typeface="AdvGTIMES-R"/>
              </a:rPr>
              <a:t>,</a:t>
            </a:r>
          </a:p>
          <a:p>
            <a:r>
              <a:rPr lang="en-US" dirty="0" smtClean="0">
                <a:latin typeface="AdvGTIMES-R"/>
              </a:rPr>
              <a:t> </a:t>
            </a:r>
            <a:r>
              <a:rPr lang="en-US" dirty="0">
                <a:latin typeface="AdvGTIMES-R"/>
              </a:rPr>
              <a:t>H </a:t>
            </a:r>
            <a:r>
              <a:rPr lang="en-US" dirty="0">
                <a:solidFill>
                  <a:prstClr val="black"/>
                </a:solidFill>
                <a:latin typeface="AdvGTIMES-R"/>
              </a:rPr>
              <a:t>weight fraction of carbon </a:t>
            </a:r>
            <a:r>
              <a:rPr lang="en-US" dirty="0" smtClean="0">
                <a:latin typeface="AdvGTIMES-R"/>
              </a:rPr>
              <a:t>of </a:t>
            </a:r>
            <a:r>
              <a:rPr lang="en-US" dirty="0">
                <a:latin typeface="AdvGTIMES-R"/>
              </a:rPr>
              <a:t>hydrogen</a:t>
            </a:r>
            <a:r>
              <a:rPr lang="en-US" dirty="0" smtClean="0">
                <a:latin typeface="AdvGTIMES-R"/>
              </a:rPr>
              <a:t>,</a:t>
            </a:r>
          </a:p>
          <a:p>
            <a:r>
              <a:rPr lang="en-US" dirty="0" smtClean="0">
                <a:latin typeface="AdvGTIMES-R"/>
              </a:rPr>
              <a:t> </a:t>
            </a:r>
            <a:r>
              <a:rPr lang="en-US" dirty="0">
                <a:latin typeface="AdvGTIMES-R"/>
              </a:rPr>
              <a:t>O </a:t>
            </a:r>
            <a:r>
              <a:rPr lang="en-US" dirty="0">
                <a:solidFill>
                  <a:prstClr val="black"/>
                </a:solidFill>
                <a:latin typeface="AdvGTIMES-R"/>
              </a:rPr>
              <a:t>weight fraction of </a:t>
            </a:r>
            <a:r>
              <a:rPr lang="en-US" dirty="0" smtClean="0">
                <a:latin typeface="AdvGTIMES-R"/>
              </a:rPr>
              <a:t>oxygen,</a:t>
            </a:r>
          </a:p>
          <a:p>
            <a:r>
              <a:rPr lang="en-US" dirty="0" smtClean="0">
                <a:latin typeface="AdvGTIMES-R"/>
              </a:rPr>
              <a:t> </a:t>
            </a:r>
            <a:r>
              <a:rPr lang="en-US" dirty="0">
                <a:latin typeface="AdvGTIMES-R"/>
              </a:rPr>
              <a:t>A </a:t>
            </a:r>
            <a:r>
              <a:rPr lang="en-US" dirty="0" smtClean="0">
                <a:latin typeface="AdvGTIMES-R"/>
              </a:rPr>
              <a:t> </a:t>
            </a:r>
            <a:r>
              <a:rPr lang="en-US" dirty="0" smtClean="0">
                <a:solidFill>
                  <a:prstClr val="black"/>
                </a:solidFill>
                <a:latin typeface="AdvGTIMES-R"/>
              </a:rPr>
              <a:t>weight </a:t>
            </a:r>
            <a:r>
              <a:rPr lang="en-US" dirty="0">
                <a:solidFill>
                  <a:prstClr val="black"/>
                </a:solidFill>
                <a:latin typeface="AdvGTIMES-R"/>
              </a:rPr>
              <a:t>fraction of </a:t>
            </a:r>
            <a:r>
              <a:rPr lang="en-US" dirty="0" smtClean="0">
                <a:latin typeface="AdvGTIMES-R"/>
              </a:rPr>
              <a:t>ash</a:t>
            </a:r>
            <a:r>
              <a:rPr lang="en-US" dirty="0">
                <a:latin typeface="AdvGTIMES-R"/>
              </a:rPr>
              <a:t>, </a:t>
            </a:r>
            <a:r>
              <a:rPr lang="en-US" dirty="0" smtClean="0">
                <a:latin typeface="AdvGTIMES-R"/>
              </a:rPr>
              <a:t>                                                                                                                S</a:t>
            </a:r>
            <a:r>
              <a:rPr lang="en-US" dirty="0" smtClean="0">
                <a:solidFill>
                  <a:prstClr val="black"/>
                </a:solidFill>
                <a:latin typeface="AdvGTIMES-R"/>
              </a:rPr>
              <a:t>  weight </a:t>
            </a:r>
            <a:r>
              <a:rPr lang="en-US" dirty="0">
                <a:solidFill>
                  <a:prstClr val="black"/>
                </a:solidFill>
                <a:latin typeface="AdvGTIMES-R"/>
              </a:rPr>
              <a:t>fraction </a:t>
            </a:r>
            <a:r>
              <a:rPr lang="en-US" dirty="0" smtClean="0">
                <a:latin typeface="AdvGTIMES-R"/>
              </a:rPr>
              <a:t>of </a:t>
            </a:r>
            <a:r>
              <a:rPr lang="en-US" dirty="0">
                <a:latin typeface="AdvGTIMES-R"/>
              </a:rPr>
              <a:t>sulfur, </a:t>
            </a:r>
            <a:endParaRPr lang="en-US" dirty="0" smtClean="0">
              <a:latin typeface="AdvGTIMES-R"/>
            </a:endParaRPr>
          </a:p>
          <a:p>
            <a:r>
              <a:rPr lang="en-US" dirty="0" smtClean="0">
                <a:latin typeface="AdvGTIMES-R"/>
              </a:rPr>
              <a:t>N  </a:t>
            </a:r>
            <a:r>
              <a:rPr lang="en-US" dirty="0" smtClean="0">
                <a:solidFill>
                  <a:prstClr val="black"/>
                </a:solidFill>
                <a:latin typeface="AdvGTIMES-R"/>
              </a:rPr>
              <a:t>weight </a:t>
            </a:r>
            <a:r>
              <a:rPr lang="en-US" dirty="0">
                <a:solidFill>
                  <a:prstClr val="black"/>
                </a:solidFill>
                <a:latin typeface="AdvGTIMES-R"/>
              </a:rPr>
              <a:t>fraction </a:t>
            </a:r>
            <a:r>
              <a:rPr lang="en-US" dirty="0" smtClean="0">
                <a:latin typeface="AdvGTIMES-R"/>
              </a:rPr>
              <a:t>of </a:t>
            </a:r>
            <a:r>
              <a:rPr lang="en-US" dirty="0">
                <a:latin typeface="AdvGTIMES-R"/>
              </a:rPr>
              <a:t>nitrogen appearing in the ultimate analysis. This </a:t>
            </a:r>
            <a:r>
              <a:rPr lang="en-US" dirty="0" smtClean="0">
                <a:latin typeface="AdvGTIMES-R"/>
              </a:rPr>
              <a:t>equation represents </a:t>
            </a:r>
            <a:r>
              <a:rPr lang="en-US" dirty="0">
                <a:latin typeface="AdvGTIMES-R"/>
              </a:rPr>
              <a:t>the experimental data with an average error of 1.45% and can be used </a:t>
            </a:r>
            <a:r>
              <a:rPr lang="en-US" dirty="0" smtClean="0">
                <a:latin typeface="AdvGTIMES-R"/>
              </a:rPr>
              <a:t>in estimating </a:t>
            </a:r>
            <a:r>
              <a:rPr lang="en-US" dirty="0">
                <a:latin typeface="AdvGTIMES-R"/>
              </a:rPr>
              <a:t>heat values and modeling of biomass </a:t>
            </a:r>
            <a:r>
              <a:rPr lang="en-US" dirty="0" smtClean="0">
                <a:latin typeface="AdvGTIMES-R"/>
              </a:rPr>
              <a:t>processes.</a:t>
            </a:r>
            <a:endParaRPr lang="en-US" dirty="0"/>
          </a:p>
        </p:txBody>
      </p:sp>
    </p:spTree>
    <p:extLst>
      <p:ext uri="{BB962C8B-B14F-4D97-AF65-F5344CB8AC3E}">
        <p14:creationId xmlns:p14="http://schemas.microsoft.com/office/powerpoint/2010/main" val="1828481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600200"/>
            <a:ext cx="6096000" cy="923330"/>
          </a:xfrm>
          <a:prstGeom prst="rect">
            <a:avLst/>
          </a:prstGeom>
        </p:spPr>
        <p:txBody>
          <a:bodyPr wrap="square">
            <a:spAutoFit/>
          </a:bodyPr>
          <a:lstStyle/>
          <a:p>
            <a:r>
              <a:rPr lang="en-US" b="1" dirty="0">
                <a:solidFill>
                  <a:srgbClr val="FF0000"/>
                </a:solidFill>
              </a:rPr>
              <a:t>Energy</a:t>
            </a:r>
            <a:r>
              <a:rPr lang="en-US" dirty="0"/>
              <a:t> is the capacity to do work</a:t>
            </a:r>
            <a:r>
              <a:rPr lang="en-US" smtClean="0"/>
              <a:t>.                                         </a:t>
            </a:r>
            <a:r>
              <a:rPr lang="en-US" b="1" dirty="0" smtClean="0">
                <a:solidFill>
                  <a:srgbClr val="FF0000"/>
                </a:solidFill>
              </a:rPr>
              <a:t>Energy </a:t>
            </a:r>
            <a:r>
              <a:rPr lang="en-US" dirty="0"/>
              <a:t>comes in various forms, such as </a:t>
            </a:r>
            <a:r>
              <a:rPr lang="en-US" dirty="0" smtClean="0"/>
              <a:t>motion ,heat , </a:t>
            </a:r>
            <a:r>
              <a:rPr lang="en-US" dirty="0"/>
              <a:t>light, electrical, chemical, nuclear energy, and gravitational</a:t>
            </a:r>
          </a:p>
        </p:txBody>
      </p:sp>
      <p:sp>
        <p:nvSpPr>
          <p:cNvPr id="3" name="Rectangle 2"/>
          <p:cNvSpPr/>
          <p:nvPr/>
        </p:nvSpPr>
        <p:spPr>
          <a:xfrm>
            <a:off x="1643743" y="2819400"/>
            <a:ext cx="6096000" cy="1477328"/>
          </a:xfrm>
          <a:prstGeom prst="rect">
            <a:avLst/>
          </a:prstGeom>
        </p:spPr>
        <p:txBody>
          <a:bodyPr wrap="square">
            <a:spAutoFit/>
          </a:bodyPr>
          <a:lstStyle/>
          <a:p>
            <a:r>
              <a:rPr lang="en-US" b="1" dirty="0">
                <a:solidFill>
                  <a:srgbClr val="FF0000"/>
                </a:solidFill>
                <a:latin typeface="AdvGTIMES-IT"/>
              </a:rPr>
              <a:t>Total energy </a:t>
            </a:r>
            <a:r>
              <a:rPr lang="en-US" dirty="0" smtClean="0">
                <a:latin typeface="AdvGTIMES-R"/>
              </a:rPr>
              <a:t>is the </a:t>
            </a:r>
            <a:r>
              <a:rPr lang="en-US" dirty="0">
                <a:latin typeface="AdvGTIMES-R"/>
              </a:rPr>
              <a:t>sum of all forms of the energy a system possesses. </a:t>
            </a:r>
            <a:r>
              <a:rPr lang="en-US" dirty="0" smtClean="0">
                <a:latin typeface="AdvGTIMES-R"/>
              </a:rPr>
              <a:t>                                                             </a:t>
            </a:r>
            <a:r>
              <a:rPr lang="en-US" b="1" dirty="0" smtClean="0">
                <a:solidFill>
                  <a:srgbClr val="0070C0"/>
                </a:solidFill>
                <a:latin typeface="AdvGTIMES-R"/>
              </a:rPr>
              <a:t>In </a:t>
            </a:r>
            <a:r>
              <a:rPr lang="en-US" b="1" dirty="0">
                <a:solidFill>
                  <a:srgbClr val="0070C0"/>
                </a:solidFill>
                <a:latin typeface="AdvGTIMES-R"/>
              </a:rPr>
              <a:t>the absence </a:t>
            </a:r>
            <a:r>
              <a:rPr lang="en-US" dirty="0">
                <a:latin typeface="AdvGTIMES-R"/>
              </a:rPr>
              <a:t>of magnetic</a:t>
            </a:r>
            <a:r>
              <a:rPr lang="en-US" dirty="0" smtClean="0">
                <a:latin typeface="AdvGTIMES-R"/>
              </a:rPr>
              <a:t>, electrical </a:t>
            </a:r>
            <a:r>
              <a:rPr lang="en-US" dirty="0">
                <a:latin typeface="AdvGTIMES-R"/>
              </a:rPr>
              <a:t>and surface tension effects, the total energy of a system consists of </a:t>
            </a:r>
            <a:r>
              <a:rPr lang="en-US" dirty="0" smtClean="0">
                <a:latin typeface="AdvGTIMES-R"/>
              </a:rPr>
              <a:t>the </a:t>
            </a:r>
            <a:r>
              <a:rPr lang="en-US" dirty="0" smtClean="0">
                <a:latin typeface="AdvGTIMES-IT"/>
              </a:rPr>
              <a:t>kinetic</a:t>
            </a:r>
            <a:r>
              <a:rPr lang="en-US" dirty="0">
                <a:latin typeface="AdvGTIMES-IT"/>
              </a:rPr>
              <a:t>, potential, and internal energies</a:t>
            </a:r>
            <a:r>
              <a:rPr lang="en-US" dirty="0">
                <a:latin typeface="AdvGTIMES-R"/>
              </a:rPr>
              <a:t>.</a:t>
            </a:r>
            <a:endParaRPr lang="en-US" dirty="0"/>
          </a:p>
        </p:txBody>
      </p:sp>
      <p:sp>
        <p:nvSpPr>
          <p:cNvPr id="4" name="Rectangle 3"/>
          <p:cNvSpPr/>
          <p:nvPr/>
        </p:nvSpPr>
        <p:spPr>
          <a:xfrm>
            <a:off x="1676400" y="4444663"/>
            <a:ext cx="5943600" cy="1754326"/>
          </a:xfrm>
          <a:prstGeom prst="rect">
            <a:avLst/>
          </a:prstGeom>
        </p:spPr>
        <p:txBody>
          <a:bodyPr wrap="square">
            <a:spAutoFit/>
          </a:bodyPr>
          <a:lstStyle/>
          <a:p>
            <a:r>
              <a:rPr lang="en-US" b="1" dirty="0">
                <a:solidFill>
                  <a:srgbClr val="C00000"/>
                </a:solidFill>
              </a:rPr>
              <a:t>The internal energy </a:t>
            </a:r>
            <a:r>
              <a:rPr lang="en-US" dirty="0"/>
              <a:t>of a system is </a:t>
            </a:r>
            <a:r>
              <a:rPr lang="en-US" dirty="0" smtClean="0"/>
              <a:t>made up </a:t>
            </a:r>
            <a:r>
              <a:rPr lang="en-US" dirty="0"/>
              <a:t>of sensible, latent, chemical, and nuclear energies. </a:t>
            </a:r>
            <a:r>
              <a:rPr lang="en-US" dirty="0">
                <a:solidFill>
                  <a:srgbClr val="0070C0"/>
                </a:solidFill>
              </a:rPr>
              <a:t>The sensible </a:t>
            </a:r>
            <a:r>
              <a:rPr lang="en-US" dirty="0" smtClean="0">
                <a:solidFill>
                  <a:srgbClr val="0070C0"/>
                </a:solidFill>
              </a:rPr>
              <a:t>internal energy is </a:t>
            </a:r>
            <a:r>
              <a:rPr lang="en-US" dirty="0"/>
              <a:t>due to translational, rotational, and vibrational effects of atoms and molecules.</a:t>
            </a:r>
          </a:p>
          <a:p>
            <a:r>
              <a:rPr lang="en-US" b="1" dirty="0">
                <a:solidFill>
                  <a:srgbClr val="0070C0"/>
                </a:solidFill>
              </a:rPr>
              <a:t>Thermal energy</a:t>
            </a:r>
            <a:r>
              <a:rPr lang="en-US" dirty="0"/>
              <a:t> is the sensible and latent forms of internal energy.</a:t>
            </a:r>
          </a:p>
        </p:txBody>
      </p:sp>
    </p:spTree>
    <p:extLst>
      <p:ext uri="{BB962C8B-B14F-4D97-AF65-F5344CB8AC3E}">
        <p14:creationId xmlns:p14="http://schemas.microsoft.com/office/powerpoint/2010/main" val="2659814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0"/>
            <a:ext cx="6629400" cy="646331"/>
          </a:xfrm>
          <a:prstGeom prst="rect">
            <a:avLst/>
          </a:prstGeom>
        </p:spPr>
        <p:txBody>
          <a:bodyPr wrap="square">
            <a:spAutoFit/>
          </a:bodyPr>
          <a:lstStyle/>
          <a:p>
            <a:r>
              <a:rPr lang="en-US" dirty="0">
                <a:solidFill>
                  <a:srgbClr val="C00000"/>
                </a:solidFill>
                <a:latin typeface="AdvGTIMES-R"/>
              </a:rPr>
              <a:t>Based on </a:t>
            </a:r>
            <a:r>
              <a:rPr lang="en-US" b="1" u="sng" dirty="0">
                <a:solidFill>
                  <a:srgbClr val="C00000"/>
                </a:solidFill>
                <a:latin typeface="AdvGTIMES-R"/>
              </a:rPr>
              <a:t>chemical functional groups </a:t>
            </a:r>
            <a:r>
              <a:rPr lang="en-US" dirty="0">
                <a:solidFill>
                  <a:srgbClr val="C00000"/>
                </a:solidFill>
                <a:latin typeface="AdvGTIMES-R"/>
              </a:rPr>
              <a:t>of the fuels, the heating values may vary.</a:t>
            </a:r>
            <a:endParaRPr lang="en-US" dirty="0">
              <a:solidFill>
                <a:srgbClr val="C00000"/>
              </a:solidFill>
            </a:endParaRPr>
          </a:p>
        </p:txBody>
      </p:sp>
      <p:sp>
        <p:nvSpPr>
          <p:cNvPr id="3" name="Rectangle 2"/>
          <p:cNvSpPr/>
          <p:nvPr/>
        </p:nvSpPr>
        <p:spPr>
          <a:xfrm>
            <a:off x="1676400" y="1600200"/>
            <a:ext cx="6324600" cy="646331"/>
          </a:xfrm>
          <a:prstGeom prst="rect">
            <a:avLst/>
          </a:prstGeom>
        </p:spPr>
        <p:txBody>
          <a:bodyPr wrap="square">
            <a:spAutoFit/>
          </a:bodyPr>
          <a:lstStyle/>
          <a:p>
            <a:r>
              <a:rPr lang="en-US" dirty="0">
                <a:latin typeface="AdvGTIMES-R"/>
              </a:rPr>
              <a:t>By using the </a:t>
            </a:r>
            <a:r>
              <a:rPr lang="en-US" b="1" u="sng" dirty="0">
                <a:solidFill>
                  <a:srgbClr val="0070C0"/>
                </a:solidFill>
                <a:latin typeface="AdvGTIMES-R"/>
              </a:rPr>
              <a:t>values of fixed carbon (FC, </a:t>
            </a:r>
            <a:r>
              <a:rPr lang="en-US" b="1" u="sng" dirty="0" err="1">
                <a:solidFill>
                  <a:srgbClr val="0070C0"/>
                </a:solidFill>
                <a:latin typeface="AdvGTIMES-R"/>
              </a:rPr>
              <a:t>wt</a:t>
            </a:r>
            <a:r>
              <a:rPr lang="en-US" b="1" u="sng" dirty="0">
                <a:solidFill>
                  <a:srgbClr val="0070C0"/>
                </a:solidFill>
                <a:latin typeface="AdvGTIMES-R"/>
              </a:rPr>
              <a:t>%), </a:t>
            </a:r>
            <a:r>
              <a:rPr lang="en-US" dirty="0">
                <a:latin typeface="AdvGTIMES-R"/>
              </a:rPr>
              <a:t>the higher heating value </a:t>
            </a:r>
            <a:r>
              <a:rPr lang="en-US" dirty="0" smtClean="0">
                <a:latin typeface="AdvGTIMES-R"/>
              </a:rPr>
              <a:t>of the </a:t>
            </a:r>
            <a:r>
              <a:rPr lang="en-US" dirty="0">
                <a:latin typeface="AdvGTIMES-R"/>
              </a:rPr>
              <a:t>biomass samples can be estimated </a:t>
            </a:r>
            <a:r>
              <a:rPr lang="en-US" dirty="0" smtClean="0">
                <a:latin typeface="AdvGTIMES-R"/>
              </a:rPr>
              <a:t>by: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3276600" cy="45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261" y="4191000"/>
            <a:ext cx="35099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279" y="5638800"/>
            <a:ext cx="473392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98171" y="3124200"/>
            <a:ext cx="6019800" cy="923330"/>
          </a:xfrm>
          <a:prstGeom prst="rect">
            <a:avLst/>
          </a:prstGeom>
        </p:spPr>
        <p:txBody>
          <a:bodyPr wrap="square">
            <a:spAutoFit/>
          </a:bodyPr>
          <a:lstStyle/>
          <a:p>
            <a:r>
              <a:rPr lang="en-US" dirty="0">
                <a:latin typeface="AdvGTIMES-R"/>
              </a:rPr>
              <a:t>Another correlation </a:t>
            </a:r>
            <a:r>
              <a:rPr lang="en-US" dirty="0">
                <a:solidFill>
                  <a:srgbClr val="0070C0"/>
                </a:solidFill>
                <a:latin typeface="AdvGTIMES-R"/>
              </a:rPr>
              <a:t>between </a:t>
            </a:r>
            <a:r>
              <a:rPr lang="en-US" dirty="0" smtClean="0">
                <a:solidFill>
                  <a:srgbClr val="0070C0"/>
                </a:solidFill>
                <a:latin typeface="AdvGTIMES-R"/>
              </a:rPr>
              <a:t>the HHV </a:t>
            </a:r>
            <a:r>
              <a:rPr lang="en-US" dirty="0">
                <a:solidFill>
                  <a:srgbClr val="0070C0"/>
                </a:solidFill>
                <a:latin typeface="AdvGTIMES-R"/>
              </a:rPr>
              <a:t>and </a:t>
            </a:r>
            <a:r>
              <a:rPr lang="en-US" b="1" u="sng" dirty="0">
                <a:solidFill>
                  <a:srgbClr val="0070C0"/>
                </a:solidFill>
                <a:latin typeface="AdvGTIMES-R"/>
              </a:rPr>
              <a:t>dry ash </a:t>
            </a:r>
            <a:r>
              <a:rPr lang="en-US" dirty="0">
                <a:latin typeface="AdvGTIMES-R"/>
              </a:rPr>
              <a:t>content from proximate analysis of biomass (in weight percent</a:t>
            </a:r>
            <a:r>
              <a:rPr lang="en-US" dirty="0" smtClean="0">
                <a:latin typeface="AdvGTIMES-R"/>
              </a:rPr>
              <a:t>) is </a:t>
            </a:r>
            <a:r>
              <a:rPr lang="en-US" dirty="0">
                <a:latin typeface="AdvGTIMES-R"/>
              </a:rPr>
              <a:t>expressed </a:t>
            </a:r>
            <a:r>
              <a:rPr lang="en-US" dirty="0" smtClean="0">
                <a:latin typeface="AdvGTIMES-R"/>
              </a:rPr>
              <a:t>by:</a:t>
            </a:r>
            <a:endParaRPr lang="en-US" dirty="0"/>
          </a:p>
        </p:txBody>
      </p:sp>
      <p:sp>
        <p:nvSpPr>
          <p:cNvPr id="6" name="Rectangle 5"/>
          <p:cNvSpPr/>
          <p:nvPr/>
        </p:nvSpPr>
        <p:spPr>
          <a:xfrm>
            <a:off x="1665514" y="4876800"/>
            <a:ext cx="6019800" cy="646331"/>
          </a:xfrm>
          <a:prstGeom prst="rect">
            <a:avLst/>
          </a:prstGeom>
        </p:spPr>
        <p:txBody>
          <a:bodyPr wrap="square">
            <a:spAutoFit/>
          </a:bodyPr>
          <a:lstStyle/>
          <a:p>
            <a:r>
              <a:rPr lang="en-US" dirty="0">
                <a:latin typeface="AdvGTIMES-R"/>
              </a:rPr>
              <a:t>Based on </a:t>
            </a:r>
            <a:r>
              <a:rPr lang="en-US" dirty="0">
                <a:solidFill>
                  <a:srgbClr val="0070C0"/>
                </a:solidFill>
                <a:latin typeface="AdvGTIMES-R"/>
              </a:rPr>
              <a:t>the </a:t>
            </a:r>
            <a:r>
              <a:rPr lang="en-US" b="1" u="sng" dirty="0">
                <a:solidFill>
                  <a:srgbClr val="0070C0"/>
                </a:solidFill>
                <a:latin typeface="AdvGTIMES-R"/>
              </a:rPr>
              <a:t>composition of main elements </a:t>
            </a:r>
            <a:r>
              <a:rPr lang="en-US" b="1" u="sng" dirty="0">
                <a:solidFill>
                  <a:schemeClr val="accent5">
                    <a:lumMod val="75000"/>
                  </a:schemeClr>
                </a:solidFill>
                <a:latin typeface="AdvGTIMES-R"/>
              </a:rPr>
              <a:t>(in </a:t>
            </a:r>
            <a:r>
              <a:rPr lang="en-US" b="1" u="sng" dirty="0" err="1">
                <a:solidFill>
                  <a:schemeClr val="accent5">
                    <a:lumMod val="75000"/>
                  </a:schemeClr>
                </a:solidFill>
                <a:latin typeface="AdvGTIMES-R"/>
              </a:rPr>
              <a:t>wt</a:t>
            </a:r>
            <a:r>
              <a:rPr lang="en-US" b="1" u="sng" dirty="0">
                <a:solidFill>
                  <a:schemeClr val="accent5">
                    <a:lumMod val="75000"/>
                  </a:schemeClr>
                </a:solidFill>
                <a:latin typeface="AdvGTIMES-R"/>
              </a:rPr>
              <a:t>%) </a:t>
            </a:r>
            <a:r>
              <a:rPr lang="en-US" b="1" u="sng" dirty="0" smtClean="0">
                <a:solidFill>
                  <a:schemeClr val="accent5">
                    <a:lumMod val="75000"/>
                  </a:schemeClr>
                </a:solidFill>
                <a:latin typeface="AdvGTIMES-R"/>
              </a:rPr>
              <a:t>     </a:t>
            </a:r>
            <a:r>
              <a:rPr lang="en-US" dirty="0" smtClean="0">
                <a:latin typeface="AdvGTIMES-R"/>
              </a:rPr>
              <a:t>C</a:t>
            </a:r>
            <a:r>
              <a:rPr lang="en-US" dirty="0">
                <a:latin typeface="AdvGTIMES-R"/>
              </a:rPr>
              <a:t>, H, and O, the </a:t>
            </a:r>
            <a:r>
              <a:rPr lang="en-US" dirty="0" smtClean="0">
                <a:latin typeface="AdvGTIMES-R"/>
              </a:rPr>
              <a:t>heating value </a:t>
            </a:r>
            <a:r>
              <a:rPr lang="en-US" dirty="0">
                <a:latin typeface="AdvGTIMES-R"/>
              </a:rPr>
              <a:t>is estimated </a:t>
            </a:r>
            <a:r>
              <a:rPr lang="en-US" dirty="0" smtClean="0">
                <a:latin typeface="AdvGTIMES-R"/>
              </a:rPr>
              <a:t>by:</a:t>
            </a:r>
            <a:endParaRPr lang="en-US" dirty="0"/>
          </a:p>
        </p:txBody>
      </p:sp>
    </p:spTree>
    <p:extLst>
      <p:ext uri="{BB962C8B-B14F-4D97-AF65-F5344CB8AC3E}">
        <p14:creationId xmlns:p14="http://schemas.microsoft.com/office/powerpoint/2010/main" val="602457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5183"/>
            <a:ext cx="7467600" cy="511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51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924800"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8537"/>
            <a:ext cx="7772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79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057400"/>
            <a:ext cx="4572000" cy="2554545"/>
          </a:xfrm>
          <a:prstGeom prst="rect">
            <a:avLst/>
          </a:prstGeom>
        </p:spPr>
        <p:txBody>
          <a:bodyPr>
            <a:spAutoFit/>
          </a:bodyPr>
          <a:lstStyle/>
          <a:p>
            <a:pPr algn="ctr"/>
            <a:r>
              <a:rPr lang="en-US" sz="8000" b="1" dirty="0">
                <a:solidFill>
                  <a:srgbClr val="00B050"/>
                </a:solidFill>
                <a:latin typeface="Book Antiqua"/>
                <a:ea typeface="+mj-ea"/>
                <a:cs typeface="+mj-cs"/>
              </a:rPr>
              <a:t>BIO ENERGY</a:t>
            </a:r>
            <a:endParaRPr lang="en-US" sz="8000" dirty="0">
              <a:solidFill>
                <a:srgbClr val="00B050"/>
              </a:solidFill>
            </a:endParaRPr>
          </a:p>
        </p:txBody>
      </p:sp>
      <p:sp>
        <p:nvSpPr>
          <p:cNvPr id="3" name="Rectangle 2"/>
          <p:cNvSpPr/>
          <p:nvPr/>
        </p:nvSpPr>
        <p:spPr>
          <a:xfrm>
            <a:off x="4098152" y="4611945"/>
            <a:ext cx="2218877" cy="830997"/>
          </a:xfrm>
          <a:prstGeom prst="rect">
            <a:avLst/>
          </a:prstGeom>
        </p:spPr>
        <p:txBody>
          <a:bodyPr wrap="none">
            <a:spAutoFit/>
          </a:bodyPr>
          <a:lstStyle/>
          <a:p>
            <a:pPr algn="ctr"/>
            <a:r>
              <a:rPr lang="en-US" sz="4800" b="1" dirty="0" smtClean="0">
                <a:solidFill>
                  <a:srgbClr val="FF0000"/>
                </a:solidFill>
                <a:latin typeface="Times New Roman" pitchFamily="18" charset="0"/>
                <a:cs typeface="Times New Roman" pitchFamily="18" charset="0"/>
              </a:rPr>
              <a:t>Part(1)</a:t>
            </a:r>
            <a:r>
              <a:rPr lang="en-US" sz="4800" b="1" dirty="0" smtClean="0">
                <a:solidFill>
                  <a:srgbClr val="0070C0"/>
                </a:solidFill>
                <a:latin typeface="Times New Roman" pitchFamily="18" charset="0"/>
                <a:cs typeface="Times New Roman" pitchFamily="18" charset="0"/>
              </a:rPr>
              <a:t> </a:t>
            </a:r>
            <a:endParaRPr lang="en-US" sz="4800" dirty="0"/>
          </a:p>
        </p:txBody>
      </p:sp>
    </p:spTree>
    <p:extLst>
      <p:ext uri="{BB962C8B-B14F-4D97-AF65-F5344CB8AC3E}">
        <p14:creationId xmlns:p14="http://schemas.microsoft.com/office/powerpoint/2010/main" val="297739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pPr algn="ctr"/>
            <a:r>
              <a:rPr lang="en-US" b="1" dirty="0" smtClean="0"/>
              <a:t>BIO ENERGY</a:t>
            </a:r>
            <a:endParaRPr lang="en-US" b="1" dirty="0"/>
          </a:p>
        </p:txBody>
      </p:sp>
      <p:sp>
        <p:nvSpPr>
          <p:cNvPr id="3" name="Content Placeholder 2"/>
          <p:cNvSpPr>
            <a:spLocks noGrp="1"/>
          </p:cNvSpPr>
          <p:nvPr>
            <p:ph idx="1"/>
          </p:nvPr>
        </p:nvSpPr>
        <p:spPr>
          <a:xfrm>
            <a:off x="457200" y="1371600"/>
            <a:ext cx="8229600" cy="5410200"/>
          </a:xfrm>
        </p:spPr>
        <p:txBody>
          <a:bodyPr>
            <a:normAutofit/>
          </a:bodyPr>
          <a:lstStyle/>
          <a:p>
            <a:r>
              <a:rPr lang="en-US" b="1" dirty="0"/>
              <a:t>Bioenergy</a:t>
            </a:r>
            <a:r>
              <a:rPr lang="en-US" dirty="0"/>
              <a:t> is energy derived from biomass  </a:t>
            </a:r>
            <a:r>
              <a:rPr lang="en-US" dirty="0" smtClean="0"/>
              <a:t>and biogas source. </a:t>
            </a:r>
            <a:r>
              <a:rPr lang="en-US" dirty="0"/>
              <a:t>It </a:t>
            </a:r>
            <a:r>
              <a:rPr lang="en-US" dirty="0" smtClean="0"/>
              <a:t>is </a:t>
            </a:r>
            <a:r>
              <a:rPr lang="en-US" dirty="0"/>
              <a:t>a </a:t>
            </a:r>
            <a:r>
              <a:rPr lang="en-US" dirty="0" smtClean="0"/>
              <a:t>renewable </a:t>
            </a:r>
            <a:r>
              <a:rPr lang="en-US" dirty="0"/>
              <a:t>energy source.</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8001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23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ctr"/>
            <a:r>
              <a:rPr lang="en-US" b="1" u="sng" dirty="0" smtClean="0"/>
              <a:t>BIOMASS</a:t>
            </a:r>
            <a:endParaRPr lang="en-US" b="1" u="sng" dirty="0"/>
          </a:p>
        </p:txBody>
      </p:sp>
      <p:sp>
        <p:nvSpPr>
          <p:cNvPr id="3" name="Content Placeholder 2"/>
          <p:cNvSpPr>
            <a:spLocks noGrp="1"/>
          </p:cNvSpPr>
          <p:nvPr>
            <p:ph idx="1"/>
          </p:nvPr>
        </p:nvSpPr>
        <p:spPr/>
        <p:txBody>
          <a:bodyPr>
            <a:normAutofit lnSpcReduction="10000"/>
          </a:bodyPr>
          <a:lstStyle/>
          <a:p>
            <a:pPr algn="just"/>
            <a:r>
              <a:rPr lang="en-US" b="1" dirty="0" smtClean="0">
                <a:solidFill>
                  <a:srgbClr val="FF0000"/>
                </a:solidFill>
              </a:rPr>
              <a:t>Biomass </a:t>
            </a:r>
            <a:r>
              <a:rPr lang="en-US" dirty="0" smtClean="0"/>
              <a:t>is organic matter from </a:t>
            </a:r>
            <a:r>
              <a:rPr lang="en-US" dirty="0" smtClean="0">
                <a:solidFill>
                  <a:srgbClr val="0070C0"/>
                </a:solidFill>
              </a:rPr>
              <a:t>plants</a:t>
            </a:r>
            <a:r>
              <a:rPr lang="en-US" dirty="0" smtClean="0"/>
              <a:t>, micro-                                                          -organism grown on land and water and their derivatives. The energy obtain from biomass is also called the biomass  energy. It is a renew-  -able energy source. Because organic matter generated everyday. Coal, petroleum, natural gas are not come in biomass category because they produce from dead, </a:t>
            </a:r>
            <a:r>
              <a:rPr lang="en-US" dirty="0" err="1" smtClean="0"/>
              <a:t>burried</a:t>
            </a:r>
            <a:r>
              <a:rPr lang="en-US" dirty="0" smtClean="0"/>
              <a:t> biomass under high pressure and temperature during several millions of year.</a:t>
            </a:r>
            <a:endParaRPr lang="en-US" dirty="0"/>
          </a:p>
        </p:txBody>
      </p:sp>
    </p:spTree>
    <p:extLst>
      <p:ext uri="{BB962C8B-B14F-4D97-AF65-F5344CB8AC3E}">
        <p14:creationId xmlns:p14="http://schemas.microsoft.com/office/powerpoint/2010/main" val="354852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ctr"/>
            <a:r>
              <a:rPr lang="en-US" b="1" dirty="0" smtClean="0">
                <a:solidFill>
                  <a:srgbClr val="FF0000"/>
                </a:solidFill>
              </a:rPr>
              <a:t>Type of biomass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Biomass</a:t>
            </a:r>
            <a:r>
              <a:rPr lang="en-US" dirty="0" smtClean="0"/>
              <a:t> are classified in three group…..</a:t>
            </a:r>
          </a:p>
          <a:p>
            <a:pPr marL="514350" indent="-514350" algn="just">
              <a:buFont typeface="+mj-lt"/>
              <a:buAutoNum type="arabicPeriod"/>
            </a:pPr>
            <a:r>
              <a:rPr lang="en-US" dirty="0" smtClean="0"/>
              <a:t>Biomass from </a:t>
            </a:r>
            <a:r>
              <a:rPr lang="en-US" b="1" dirty="0" smtClean="0">
                <a:solidFill>
                  <a:srgbClr val="00B050"/>
                </a:solidFill>
              </a:rPr>
              <a:t>cultivated </a:t>
            </a:r>
            <a:r>
              <a:rPr lang="en-US" dirty="0" smtClean="0"/>
              <a:t>like fields, crops, forests etc.</a:t>
            </a:r>
          </a:p>
          <a:p>
            <a:pPr marL="514350" indent="-514350" algn="just">
              <a:buFont typeface="+mj-lt"/>
              <a:buAutoNum type="arabicPeriod"/>
            </a:pPr>
            <a:r>
              <a:rPr lang="en-US" dirty="0" smtClean="0"/>
              <a:t>Biomass derived from </a:t>
            </a:r>
            <a:r>
              <a:rPr lang="en-US" b="1" dirty="0" smtClean="0">
                <a:solidFill>
                  <a:srgbClr val="00B050"/>
                </a:solidFill>
              </a:rPr>
              <a:t>wastes</a:t>
            </a:r>
            <a:r>
              <a:rPr lang="en-US" dirty="0" smtClean="0"/>
              <a:t> like municipal waste, animal dung etc.</a:t>
            </a:r>
          </a:p>
          <a:p>
            <a:pPr marL="514350" indent="-514350" algn="just">
              <a:buFont typeface="+mj-lt"/>
              <a:buAutoNum type="arabicPeriod"/>
            </a:pPr>
            <a:r>
              <a:rPr lang="en-US" dirty="0" smtClean="0"/>
              <a:t>Biomass converted into </a:t>
            </a:r>
            <a:r>
              <a:rPr lang="en-US" b="1" dirty="0" smtClean="0">
                <a:solidFill>
                  <a:srgbClr val="00B050"/>
                </a:solidFill>
              </a:rPr>
              <a:t>liquid fuels</a:t>
            </a:r>
            <a:r>
              <a:rPr lang="en-US" dirty="0" smtClean="0"/>
              <a:t>. </a:t>
            </a:r>
          </a:p>
          <a:p>
            <a:pPr algn="just"/>
            <a:r>
              <a:rPr lang="en-US" sz="2800" b="1" u="sng" dirty="0" smtClean="0">
                <a:solidFill>
                  <a:srgbClr val="C00000"/>
                </a:solidFill>
              </a:rPr>
              <a:t>Then</a:t>
            </a:r>
          </a:p>
          <a:p>
            <a:pPr algn="just"/>
            <a:r>
              <a:rPr lang="en-US" dirty="0" smtClean="0"/>
              <a:t>In first group the biomass is directly  converted into energy by </a:t>
            </a:r>
            <a:r>
              <a:rPr lang="en-US" dirty="0" smtClean="0">
                <a:solidFill>
                  <a:srgbClr val="C00000"/>
                </a:solidFill>
              </a:rPr>
              <a:t>burning the biomass</a:t>
            </a:r>
            <a:r>
              <a:rPr lang="en-US" dirty="0" smtClean="0"/>
              <a:t>.</a:t>
            </a:r>
            <a:endParaRPr lang="en-US" dirty="0"/>
          </a:p>
        </p:txBody>
      </p:sp>
    </p:spTree>
    <p:extLst>
      <p:ext uri="{BB962C8B-B14F-4D97-AF65-F5344CB8AC3E}">
        <p14:creationId xmlns:p14="http://schemas.microsoft.com/office/powerpoint/2010/main" val="235854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523999"/>
          </a:xfrm>
        </p:spPr>
        <p:txBody>
          <a:bodyPr>
            <a:noAutofit/>
          </a:bodyPr>
          <a:lstStyle/>
          <a:p>
            <a:pPr algn="just"/>
            <a:r>
              <a:rPr lang="en-US" sz="3600" dirty="0" smtClean="0"/>
              <a:t>Second group the biomass is fermented anaerobically to obtain gaseous fuel like bio-gas. </a:t>
            </a:r>
            <a:endParaRPr lang="en-US" sz="3600" dirty="0"/>
          </a:p>
        </p:txBody>
      </p:sp>
      <p:sp>
        <p:nvSpPr>
          <p:cNvPr id="3" name="Subtitle 2"/>
          <p:cNvSpPr>
            <a:spLocks noGrp="1"/>
          </p:cNvSpPr>
          <p:nvPr>
            <p:ph type="subTitle" idx="1"/>
          </p:nvPr>
        </p:nvSpPr>
        <p:spPr>
          <a:xfrm>
            <a:off x="0" y="2286000"/>
            <a:ext cx="8991600" cy="41910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65218"/>
            <a:ext cx="8991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032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828800"/>
          </a:xfrm>
        </p:spPr>
        <p:txBody>
          <a:bodyPr>
            <a:normAutofit fontScale="90000"/>
          </a:bodyPr>
          <a:lstStyle/>
          <a:p>
            <a:pPr algn="just"/>
            <a:r>
              <a:rPr lang="en-US" dirty="0" smtClean="0"/>
              <a:t>In third group biomass is converted into ethanol and methanol to use in a liquid fuels in engine.</a:t>
            </a:r>
            <a:endParaRPr lang="en-US" dirty="0"/>
          </a:p>
        </p:txBody>
      </p:sp>
      <p:sp>
        <p:nvSpPr>
          <p:cNvPr id="3" name="Content Placeholder 2"/>
          <p:cNvSpPr>
            <a:spLocks noGrp="1"/>
          </p:cNvSpPr>
          <p:nvPr>
            <p:ph idx="1"/>
          </p:nvPr>
        </p:nvSpPr>
        <p:spPr>
          <a:xfrm>
            <a:off x="457200" y="2743200"/>
            <a:ext cx="8229600" cy="33829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686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340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8229600" cy="1828800"/>
          </a:xfrm>
        </p:spPr>
        <p:txBody>
          <a:bodyPr>
            <a:normAutofit fontScale="90000"/>
          </a:bodyPr>
          <a:lstStyle/>
          <a:p>
            <a:pPr algn="ctr"/>
            <a:r>
              <a:rPr lang="en-US" sz="6000" b="1" dirty="0">
                <a:solidFill>
                  <a:srgbClr val="FF0000"/>
                </a:solidFill>
                <a:latin typeface="AvantGardeBook"/>
              </a:rPr>
              <a:t>Biomass power</a:t>
            </a:r>
            <a:br>
              <a:rPr lang="en-US" sz="6000" b="1" dirty="0">
                <a:solidFill>
                  <a:srgbClr val="FF0000"/>
                </a:solidFill>
                <a:latin typeface="AvantGardeBook"/>
              </a:rPr>
            </a:br>
            <a:r>
              <a:rPr lang="en-US" sz="6000" b="1" dirty="0">
                <a:solidFill>
                  <a:srgbClr val="FF0000"/>
                </a:solidFill>
                <a:latin typeface="AvantGardeBook"/>
              </a:rPr>
              <a:t>generation</a:t>
            </a:r>
            <a:br>
              <a:rPr lang="en-US" sz="6000" b="1" dirty="0">
                <a:solidFill>
                  <a:srgbClr val="FF0000"/>
                </a:solidFill>
                <a:latin typeface="AvantGardeBook"/>
              </a:rPr>
            </a:br>
            <a:r>
              <a:rPr lang="en-US" sz="6000" b="1" dirty="0">
                <a:solidFill>
                  <a:srgbClr val="FF0000"/>
                </a:solidFill>
                <a:latin typeface="AvantGardeBook"/>
              </a:rPr>
              <a:t>technologies</a:t>
            </a:r>
            <a:br>
              <a:rPr lang="en-US" sz="6000" b="1" dirty="0">
                <a:solidFill>
                  <a:srgbClr val="FF0000"/>
                </a:solidFill>
                <a:latin typeface="AvantGardeBook"/>
              </a:rPr>
            </a:br>
            <a:endParaRPr lang="en-US" b="1" dirty="0">
              <a:solidFill>
                <a:srgbClr val="FF0000"/>
              </a:solidFill>
            </a:endParaRPr>
          </a:p>
        </p:txBody>
      </p:sp>
      <p:sp>
        <p:nvSpPr>
          <p:cNvPr id="3" name="Subtitle 2"/>
          <p:cNvSpPr>
            <a:spLocks noGrp="1"/>
          </p:cNvSpPr>
          <p:nvPr>
            <p:ph type="subTitle" idx="1"/>
          </p:nvPr>
        </p:nvSpPr>
        <p:spPr>
          <a:xfrm>
            <a:off x="1371600" y="3429000"/>
            <a:ext cx="6400800" cy="1752600"/>
          </a:xfrm>
        </p:spPr>
        <p:txBody>
          <a:bodyPr>
            <a:normAutofit fontScale="92500" lnSpcReduction="10000"/>
          </a:bodyPr>
          <a:lstStyle/>
          <a:p>
            <a:endParaRPr lang="en-US" dirty="0" smtClean="0"/>
          </a:p>
          <a:p>
            <a:endParaRPr lang="en-US" dirty="0"/>
          </a:p>
          <a:p>
            <a:r>
              <a:rPr lang="en-US" sz="4400" b="1" dirty="0" smtClean="0">
                <a:solidFill>
                  <a:srgbClr val="0070C0"/>
                </a:solidFill>
              </a:rPr>
              <a:t>PART (2)</a:t>
            </a:r>
            <a:endParaRPr lang="en-US" sz="4400" b="1" dirty="0">
              <a:solidFill>
                <a:srgbClr val="0070C0"/>
              </a:solidFill>
            </a:endParaRPr>
          </a:p>
        </p:txBody>
      </p:sp>
    </p:spTree>
    <p:extLst>
      <p:ext uri="{BB962C8B-B14F-4D97-AF65-F5344CB8AC3E}">
        <p14:creationId xmlns:p14="http://schemas.microsoft.com/office/powerpoint/2010/main" val="268856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535114"/>
            <a:ext cx="6858000" cy="1200329"/>
          </a:xfrm>
          <a:prstGeom prst="rect">
            <a:avLst/>
          </a:prstGeom>
        </p:spPr>
        <p:txBody>
          <a:bodyPr wrap="square">
            <a:spAutoFit/>
          </a:bodyPr>
          <a:lstStyle/>
          <a:p>
            <a:r>
              <a:rPr lang="en-US" b="1" dirty="0">
                <a:solidFill>
                  <a:srgbClr val="0070C0"/>
                </a:solidFill>
              </a:rPr>
              <a:t>chemical energy </a:t>
            </a:r>
            <a:r>
              <a:rPr lang="en-US" dirty="0"/>
              <a:t>is the kind of </a:t>
            </a:r>
            <a:r>
              <a:rPr lang="en-US" dirty="0" smtClean="0"/>
              <a:t>potential energy </a:t>
            </a:r>
            <a:r>
              <a:rPr lang="en-US" dirty="0"/>
              <a:t>stored in chemical </a:t>
            </a:r>
            <a:r>
              <a:rPr lang="en-US" dirty="0" smtClean="0"/>
              <a:t>bonds.                                                                                                      </a:t>
            </a:r>
            <a:r>
              <a:rPr lang="en-US" b="1" dirty="0" smtClean="0">
                <a:solidFill>
                  <a:srgbClr val="0070C0"/>
                </a:solidFill>
              </a:rPr>
              <a:t>Nuclear </a:t>
            </a:r>
            <a:r>
              <a:rPr lang="en-US" b="1" dirty="0">
                <a:solidFill>
                  <a:srgbClr val="0070C0"/>
                </a:solidFill>
              </a:rPr>
              <a:t>energy </a:t>
            </a:r>
            <a:r>
              <a:rPr lang="en-US" dirty="0"/>
              <a:t>is the energy stored </a:t>
            </a:r>
            <a:r>
              <a:rPr lang="en-US" dirty="0" smtClean="0"/>
              <a:t>in interactions </a:t>
            </a:r>
            <a:r>
              <a:rPr lang="en-US" dirty="0"/>
              <a:t>between the particles in the atomic </a:t>
            </a:r>
            <a:r>
              <a:rPr lang="en-US" dirty="0" smtClean="0"/>
              <a:t>nucleus.</a:t>
            </a:r>
            <a:endParaRPr lang="en-US" dirty="0"/>
          </a:p>
        </p:txBody>
      </p:sp>
      <p:sp>
        <p:nvSpPr>
          <p:cNvPr id="3" name="Rectangle 2"/>
          <p:cNvSpPr/>
          <p:nvPr/>
        </p:nvSpPr>
        <p:spPr>
          <a:xfrm>
            <a:off x="1447800" y="2828836"/>
            <a:ext cx="6629400" cy="923330"/>
          </a:xfrm>
          <a:prstGeom prst="rect">
            <a:avLst/>
          </a:prstGeom>
        </p:spPr>
        <p:txBody>
          <a:bodyPr wrap="square">
            <a:spAutoFit/>
          </a:bodyPr>
          <a:lstStyle/>
          <a:p>
            <a:r>
              <a:rPr lang="en-US" b="1" dirty="0">
                <a:solidFill>
                  <a:srgbClr val="C00000"/>
                </a:solidFill>
              </a:rPr>
              <a:t>Microscopic forms </a:t>
            </a:r>
            <a:r>
              <a:rPr lang="en-US" dirty="0" smtClean="0"/>
              <a:t>of energy </a:t>
            </a:r>
            <a:r>
              <a:rPr lang="en-US" dirty="0"/>
              <a:t>are related to the </a:t>
            </a:r>
            <a:r>
              <a:rPr lang="en-US" dirty="0">
                <a:solidFill>
                  <a:srgbClr val="00B0F0"/>
                </a:solidFill>
              </a:rPr>
              <a:t>molecular structure of a system</a:t>
            </a:r>
            <a:r>
              <a:rPr lang="en-US" dirty="0"/>
              <a:t> and they are </a:t>
            </a:r>
            <a:r>
              <a:rPr lang="en-US" b="1" u="sng" dirty="0">
                <a:solidFill>
                  <a:srgbClr val="FF0000"/>
                </a:solidFill>
              </a:rPr>
              <a:t>independent</a:t>
            </a:r>
          </a:p>
          <a:p>
            <a:r>
              <a:rPr lang="en-US" dirty="0"/>
              <a:t>of outside reference frames.</a:t>
            </a:r>
          </a:p>
        </p:txBody>
      </p:sp>
      <p:sp>
        <p:nvSpPr>
          <p:cNvPr id="4" name="Rectangle 3"/>
          <p:cNvSpPr/>
          <p:nvPr/>
        </p:nvSpPr>
        <p:spPr>
          <a:xfrm>
            <a:off x="1295400" y="3962400"/>
            <a:ext cx="1511504" cy="369332"/>
          </a:xfrm>
          <a:prstGeom prst="rect">
            <a:avLst/>
          </a:prstGeom>
        </p:spPr>
        <p:txBody>
          <a:bodyPr wrap="none">
            <a:spAutoFit/>
          </a:bodyPr>
          <a:lstStyle/>
          <a:p>
            <a:r>
              <a:rPr lang="en-US" b="1" dirty="0">
                <a:solidFill>
                  <a:srgbClr val="FF0000"/>
                </a:solidFill>
              </a:rPr>
              <a:t>For example</a:t>
            </a:r>
          </a:p>
        </p:txBody>
      </p:sp>
      <p:sp>
        <p:nvSpPr>
          <p:cNvPr id="5" name="Rectangle 4"/>
          <p:cNvSpPr/>
          <p:nvPr/>
        </p:nvSpPr>
        <p:spPr>
          <a:xfrm>
            <a:off x="1447800" y="4331732"/>
            <a:ext cx="6879771" cy="646331"/>
          </a:xfrm>
          <a:prstGeom prst="rect">
            <a:avLst/>
          </a:prstGeom>
        </p:spPr>
        <p:txBody>
          <a:bodyPr wrap="square">
            <a:spAutoFit/>
          </a:bodyPr>
          <a:lstStyle/>
          <a:p>
            <a:r>
              <a:rPr lang="en-US" dirty="0" smtClean="0">
                <a:latin typeface="AdvGTIMES-R"/>
              </a:rPr>
              <a:t>1) </a:t>
            </a:r>
            <a:r>
              <a:rPr lang="en-US" b="1" dirty="0" smtClean="0">
                <a:solidFill>
                  <a:srgbClr val="0070C0"/>
                </a:solidFill>
                <a:latin typeface="AdvGTIMES-R"/>
              </a:rPr>
              <a:t>Hydrogen</a:t>
            </a:r>
            <a:r>
              <a:rPr lang="en-US" dirty="0" smtClean="0">
                <a:latin typeface="AdvGTIMES-R"/>
              </a:rPr>
              <a:t> </a:t>
            </a:r>
            <a:r>
              <a:rPr lang="en-US" dirty="0">
                <a:latin typeface="AdvGTIMES-R"/>
              </a:rPr>
              <a:t>represents a store of potential energy that can be released by </a:t>
            </a:r>
            <a:r>
              <a:rPr lang="en-US" dirty="0" smtClean="0">
                <a:latin typeface="AdvGTIMES-R"/>
              </a:rPr>
              <a:t>fusion of </a:t>
            </a:r>
            <a:r>
              <a:rPr lang="en-US" dirty="0">
                <a:latin typeface="AdvGTIMES-R"/>
              </a:rPr>
              <a:t>hydrogen in the Sun.</a:t>
            </a:r>
            <a:endParaRPr lang="en-US" dirty="0"/>
          </a:p>
        </p:txBody>
      </p:sp>
    </p:spTree>
    <p:extLst>
      <p:ext uri="{BB962C8B-B14F-4D97-AF65-F5344CB8AC3E}">
        <p14:creationId xmlns:p14="http://schemas.microsoft.com/office/powerpoint/2010/main" val="3134659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85913"/>
            <a:ext cx="85915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671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334375" cy="478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86400"/>
            <a:ext cx="48148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113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957" y="2039813"/>
            <a:ext cx="7924800" cy="1200329"/>
          </a:xfrm>
          <a:prstGeom prst="rect">
            <a:avLst/>
          </a:prstGeom>
        </p:spPr>
        <p:txBody>
          <a:bodyPr wrap="square">
            <a:spAutoFit/>
          </a:bodyPr>
          <a:lstStyle/>
          <a:p>
            <a:r>
              <a:rPr lang="en-US" dirty="0"/>
              <a:t>There can be many advantages to </a:t>
            </a:r>
            <a:r>
              <a:rPr lang="en-US" dirty="0" smtClean="0"/>
              <a:t>using biomass </a:t>
            </a:r>
            <a:r>
              <a:rPr lang="en-US" dirty="0"/>
              <a:t>instead of fossil fuels for power generation, including lower greenhouse gas (GHG) emissions, energy</a:t>
            </a:r>
          </a:p>
          <a:p>
            <a:r>
              <a:rPr lang="en-US" dirty="0"/>
              <a:t>cost savings, improved security of supply, waste management/reduction opportunities and local </a:t>
            </a:r>
            <a:r>
              <a:rPr lang="en-US" dirty="0" smtClean="0"/>
              <a:t>economic development </a:t>
            </a:r>
            <a:r>
              <a:rPr lang="en-US" dirty="0"/>
              <a:t>opportunities.</a:t>
            </a:r>
          </a:p>
        </p:txBody>
      </p:sp>
      <p:sp>
        <p:nvSpPr>
          <p:cNvPr id="3" name="Rectangle 2"/>
          <p:cNvSpPr/>
          <p:nvPr/>
        </p:nvSpPr>
        <p:spPr>
          <a:xfrm>
            <a:off x="401052" y="3653135"/>
            <a:ext cx="7620000" cy="923330"/>
          </a:xfrm>
          <a:prstGeom prst="rect">
            <a:avLst/>
          </a:prstGeom>
        </p:spPr>
        <p:txBody>
          <a:bodyPr wrap="square">
            <a:spAutoFit/>
          </a:bodyPr>
          <a:lstStyle/>
          <a:p>
            <a:r>
              <a:rPr lang="en-US" b="1" u="sng" dirty="0">
                <a:solidFill>
                  <a:srgbClr val="0070C0"/>
                </a:solidFill>
              </a:rPr>
              <a:t>Bioenergy can be converted into power </a:t>
            </a:r>
            <a:r>
              <a:rPr lang="en-US" b="1" u="sng" dirty="0" smtClean="0">
                <a:solidFill>
                  <a:srgbClr val="0070C0"/>
                </a:solidFill>
              </a:rPr>
              <a:t>through :                                               </a:t>
            </a:r>
            <a:r>
              <a:rPr lang="en-US" b="1" dirty="0" smtClean="0">
                <a:solidFill>
                  <a:srgbClr val="C00000"/>
                </a:solidFill>
              </a:rPr>
              <a:t>thermal-chemical </a:t>
            </a:r>
            <a:r>
              <a:rPr lang="en-US" b="1" dirty="0">
                <a:solidFill>
                  <a:srgbClr val="C00000"/>
                </a:solidFill>
              </a:rPr>
              <a:t>processes (i.e. </a:t>
            </a:r>
            <a:r>
              <a:rPr lang="en-US" b="1" dirty="0" smtClean="0">
                <a:solidFill>
                  <a:srgbClr val="C00000"/>
                </a:solidFill>
              </a:rPr>
              <a:t>combustion, gasification </a:t>
            </a:r>
            <a:r>
              <a:rPr lang="en-US" b="1" dirty="0">
                <a:solidFill>
                  <a:srgbClr val="C00000"/>
                </a:solidFill>
              </a:rPr>
              <a:t>and pyrolysis</a:t>
            </a:r>
            <a:r>
              <a:rPr lang="en-US" b="1" dirty="0" smtClean="0">
                <a:solidFill>
                  <a:srgbClr val="C00000"/>
                </a:solidFill>
              </a:rPr>
              <a:t>)                     </a:t>
            </a:r>
            <a:r>
              <a:rPr lang="en-US" b="1" dirty="0">
                <a:solidFill>
                  <a:srgbClr val="C00000"/>
                </a:solidFill>
              </a:rPr>
              <a:t>or bio-chemical </a:t>
            </a:r>
            <a:r>
              <a:rPr lang="en-US" b="1" dirty="0" smtClean="0">
                <a:solidFill>
                  <a:srgbClr val="C00000"/>
                </a:solidFill>
              </a:rPr>
              <a:t>processes like </a:t>
            </a:r>
            <a:r>
              <a:rPr lang="en-US" b="1" dirty="0">
                <a:solidFill>
                  <a:srgbClr val="C00000"/>
                </a:solidFill>
              </a:rPr>
              <a:t>anaerobic </a:t>
            </a:r>
            <a:r>
              <a:rPr lang="en-US" b="1" dirty="0" smtClean="0">
                <a:solidFill>
                  <a:srgbClr val="C00000"/>
                </a:solidFill>
              </a:rPr>
              <a:t>digestion</a:t>
            </a:r>
            <a:r>
              <a:rPr lang="en-US" dirty="0" smtClean="0">
                <a:solidFill>
                  <a:srgbClr val="00B050"/>
                </a:solidFill>
              </a:rPr>
              <a:t>.</a:t>
            </a:r>
            <a:endParaRPr lang="en-US" dirty="0">
              <a:solidFill>
                <a:srgbClr val="00B050"/>
              </a:solidFill>
            </a:endParaRPr>
          </a:p>
        </p:txBody>
      </p:sp>
      <p:sp>
        <p:nvSpPr>
          <p:cNvPr id="8" name="Rectangle 7"/>
          <p:cNvSpPr/>
          <p:nvPr/>
        </p:nvSpPr>
        <p:spPr>
          <a:xfrm>
            <a:off x="2846716" y="3055476"/>
            <a:ext cx="2916183" cy="369332"/>
          </a:xfrm>
          <a:prstGeom prst="rect">
            <a:avLst/>
          </a:prstGeom>
        </p:spPr>
        <p:txBody>
          <a:bodyPr wrap="none">
            <a:spAutoFit/>
          </a:bodyPr>
          <a:lstStyle/>
          <a:p>
            <a:r>
              <a:rPr lang="en-US" dirty="0" smtClean="0">
                <a:solidFill>
                  <a:srgbClr val="FFFFFF"/>
                </a:solidFill>
                <a:latin typeface="AvantGardeBook"/>
              </a:rPr>
              <a:t>Thermo-Chemical </a:t>
            </a:r>
            <a:r>
              <a:rPr lang="en-US" dirty="0">
                <a:solidFill>
                  <a:srgbClr val="FFFFFF"/>
                </a:solidFill>
                <a:latin typeface="AvantGardeBook"/>
              </a:rPr>
              <a:t>Process</a:t>
            </a:r>
            <a:endParaRPr lang="en-US" dirty="0"/>
          </a:p>
        </p:txBody>
      </p:sp>
      <p:sp>
        <p:nvSpPr>
          <p:cNvPr id="7" name="Rectangle 6"/>
          <p:cNvSpPr/>
          <p:nvPr/>
        </p:nvSpPr>
        <p:spPr>
          <a:xfrm>
            <a:off x="2077452" y="803701"/>
            <a:ext cx="4572000" cy="830997"/>
          </a:xfrm>
          <a:prstGeom prst="rect">
            <a:avLst/>
          </a:prstGeom>
        </p:spPr>
        <p:txBody>
          <a:bodyPr>
            <a:spAutoFit/>
          </a:bodyPr>
          <a:lstStyle/>
          <a:p>
            <a:pPr algn="ctr"/>
            <a:r>
              <a:rPr lang="en-US" sz="2400" b="1" dirty="0">
                <a:solidFill>
                  <a:srgbClr val="FF0000"/>
                </a:solidFill>
                <a:latin typeface="AvantGardeBook"/>
              </a:rPr>
              <a:t>Biomass </a:t>
            </a:r>
            <a:r>
              <a:rPr lang="en-US" sz="2400" b="1" dirty="0" smtClean="0">
                <a:solidFill>
                  <a:srgbClr val="FF0000"/>
                </a:solidFill>
                <a:latin typeface="AvantGardeBook"/>
              </a:rPr>
              <a:t>power generation</a:t>
            </a:r>
            <a:r>
              <a:rPr lang="en-US" sz="2400" b="1" dirty="0">
                <a:solidFill>
                  <a:srgbClr val="FF0000"/>
                </a:solidFill>
                <a:latin typeface="AvantGardeBook"/>
              </a:rPr>
              <a:t/>
            </a:r>
            <a:br>
              <a:rPr lang="en-US" sz="2400" b="1" dirty="0">
                <a:solidFill>
                  <a:srgbClr val="FF0000"/>
                </a:solidFill>
                <a:latin typeface="AvantGardeBook"/>
              </a:rPr>
            </a:br>
            <a:r>
              <a:rPr lang="en-US" sz="2400" b="1" dirty="0">
                <a:solidFill>
                  <a:srgbClr val="FF0000"/>
                </a:solidFill>
                <a:latin typeface="AvantGardeBook"/>
              </a:rPr>
              <a:t>technologies</a:t>
            </a:r>
            <a:endParaRPr lang="en-US" sz="2400" dirty="0"/>
          </a:p>
        </p:txBody>
      </p:sp>
    </p:spTree>
    <p:extLst>
      <p:ext uri="{BB962C8B-B14F-4D97-AF65-F5344CB8AC3E}">
        <p14:creationId xmlns:p14="http://schemas.microsoft.com/office/powerpoint/2010/main" val="368471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620000" cy="923330"/>
          </a:xfrm>
          <a:prstGeom prst="rect">
            <a:avLst/>
          </a:prstGeom>
        </p:spPr>
        <p:txBody>
          <a:bodyPr wrap="square">
            <a:spAutoFit/>
          </a:bodyPr>
          <a:lstStyle/>
          <a:p>
            <a:r>
              <a:rPr lang="en-US" b="1" u="sng" dirty="0">
                <a:solidFill>
                  <a:srgbClr val="FF0000"/>
                </a:solidFill>
              </a:rPr>
              <a:t>1- Combustion </a:t>
            </a:r>
            <a:r>
              <a:rPr lang="en-US" dirty="0">
                <a:solidFill>
                  <a:srgbClr val="FF0000"/>
                </a:solidFill>
              </a:rPr>
              <a:t>: </a:t>
            </a:r>
            <a:r>
              <a:rPr lang="en-US" dirty="0"/>
              <a:t>The cycle used is the conventional </a:t>
            </a:r>
            <a:r>
              <a:rPr lang="en-US" dirty="0" err="1">
                <a:solidFill>
                  <a:srgbClr val="FF0000"/>
                </a:solidFill>
              </a:rPr>
              <a:t>rankine</a:t>
            </a:r>
            <a:r>
              <a:rPr lang="en-US" dirty="0">
                <a:solidFill>
                  <a:srgbClr val="FF0000"/>
                </a:solidFill>
              </a:rPr>
              <a:t> cycle </a:t>
            </a:r>
            <a:r>
              <a:rPr lang="en-US" dirty="0"/>
              <a:t>with biomass being burned </a:t>
            </a:r>
            <a:r>
              <a:rPr lang="en-US" dirty="0" smtClean="0"/>
              <a:t>(oxidized)in </a:t>
            </a:r>
            <a:r>
              <a:rPr lang="en-US" dirty="0"/>
              <a:t>a high pressure boiler to generate steam. The net power cycle efficiencies that can be achieved are about 23% to 25%.</a:t>
            </a:r>
          </a:p>
        </p:txBody>
      </p:sp>
      <p:sp>
        <p:nvSpPr>
          <p:cNvPr id="3" name="Rectangle 2"/>
          <p:cNvSpPr/>
          <p:nvPr/>
        </p:nvSpPr>
        <p:spPr>
          <a:xfrm>
            <a:off x="3124200" y="609599"/>
            <a:ext cx="3473259" cy="461665"/>
          </a:xfrm>
          <a:prstGeom prst="rect">
            <a:avLst/>
          </a:prstGeom>
        </p:spPr>
        <p:txBody>
          <a:bodyPr wrap="none">
            <a:spAutoFit/>
          </a:bodyPr>
          <a:lstStyle/>
          <a:p>
            <a:pPr algn="ctr"/>
            <a:r>
              <a:rPr lang="en-US" sz="2400" b="1" dirty="0">
                <a:solidFill>
                  <a:srgbClr val="FF0000"/>
                </a:solidFill>
              </a:rPr>
              <a:t>Thermo-Chemical Process</a:t>
            </a:r>
          </a:p>
        </p:txBody>
      </p:sp>
      <p:sp>
        <p:nvSpPr>
          <p:cNvPr id="4" name="Rectangle 3"/>
          <p:cNvSpPr/>
          <p:nvPr/>
        </p:nvSpPr>
        <p:spPr>
          <a:xfrm>
            <a:off x="685800" y="2534653"/>
            <a:ext cx="7696200" cy="2031325"/>
          </a:xfrm>
          <a:prstGeom prst="rect">
            <a:avLst/>
          </a:prstGeom>
        </p:spPr>
        <p:txBody>
          <a:bodyPr wrap="square">
            <a:spAutoFit/>
          </a:bodyPr>
          <a:lstStyle/>
          <a:p>
            <a:r>
              <a:rPr lang="en-US" b="1" u="sng" dirty="0">
                <a:solidFill>
                  <a:srgbClr val="FF0000"/>
                </a:solidFill>
              </a:rPr>
              <a:t>2- Gasification </a:t>
            </a:r>
            <a:r>
              <a:rPr lang="en-US" dirty="0">
                <a:solidFill>
                  <a:srgbClr val="FF0000"/>
                </a:solidFill>
              </a:rPr>
              <a:t>:</a:t>
            </a:r>
            <a:r>
              <a:rPr lang="en-US" dirty="0"/>
              <a:t>Gasification is achieved by the </a:t>
            </a:r>
            <a:r>
              <a:rPr lang="en-US" b="1" dirty="0">
                <a:solidFill>
                  <a:srgbClr val="0070C0"/>
                </a:solidFill>
              </a:rPr>
              <a:t>partial</a:t>
            </a:r>
            <a:r>
              <a:rPr lang="en-US" dirty="0"/>
              <a:t> combustion of the biomass in a </a:t>
            </a:r>
            <a:r>
              <a:rPr lang="en-US" b="1" dirty="0">
                <a:solidFill>
                  <a:srgbClr val="0070C0"/>
                </a:solidFill>
              </a:rPr>
              <a:t>low oxygen </a:t>
            </a:r>
            <a:r>
              <a:rPr lang="en-US" dirty="0"/>
              <a:t>environment, leading to the  release of a gaseous product (producer gas or syngas). The </a:t>
            </a:r>
            <a:r>
              <a:rPr lang="en-US" dirty="0" smtClean="0"/>
              <a:t>gasified </a:t>
            </a:r>
            <a:r>
              <a:rPr lang="en-US" dirty="0"/>
              <a:t>can either be of a “fixed bed”, “</a:t>
            </a:r>
            <a:r>
              <a:rPr lang="en-US" dirty="0" err="1"/>
              <a:t>fluidised</a:t>
            </a:r>
            <a:r>
              <a:rPr lang="en-US" dirty="0"/>
              <a:t> </a:t>
            </a:r>
            <a:r>
              <a:rPr lang="en-US" dirty="0" smtClean="0"/>
              <a:t>bed configuration</a:t>
            </a:r>
            <a:r>
              <a:rPr lang="en-US" dirty="0"/>
              <a:t>. </a:t>
            </a:r>
            <a:r>
              <a:rPr lang="en-US" b="1" dirty="0">
                <a:solidFill>
                  <a:srgbClr val="FF0000"/>
                </a:solidFill>
              </a:rPr>
              <a:t>The resulting gas is a mixture of carbon monoxide, water, CO2, char, tar and hydrogen, and it can be </a:t>
            </a:r>
            <a:r>
              <a:rPr lang="en-US" b="1" dirty="0" smtClean="0">
                <a:solidFill>
                  <a:srgbClr val="FF0000"/>
                </a:solidFill>
              </a:rPr>
              <a:t>used in </a:t>
            </a:r>
            <a:r>
              <a:rPr lang="en-US" b="1" dirty="0">
                <a:solidFill>
                  <a:srgbClr val="FF0000"/>
                </a:solidFill>
              </a:rPr>
              <a:t>combustion engines, micro-turbines, fuel cells or gas turbines.</a:t>
            </a:r>
            <a:r>
              <a:rPr lang="en-US" dirty="0">
                <a:solidFill>
                  <a:srgbClr val="FF0000"/>
                </a:solidFill>
              </a:rPr>
              <a:t> </a:t>
            </a:r>
            <a:r>
              <a:rPr lang="en-US" dirty="0"/>
              <a:t>Not include </a:t>
            </a:r>
            <a:r>
              <a:rPr lang="en-US" dirty="0" smtClean="0"/>
              <a:t>an intermediate </a:t>
            </a:r>
            <a:r>
              <a:rPr lang="en-US" dirty="0"/>
              <a:t>conversion process.</a:t>
            </a:r>
            <a:endParaRPr lang="en-US" dirty="0">
              <a:solidFill>
                <a:srgbClr val="FF0000"/>
              </a:solidFill>
            </a:endParaRPr>
          </a:p>
        </p:txBody>
      </p:sp>
      <p:sp>
        <p:nvSpPr>
          <p:cNvPr id="5" name="Rectangle 4"/>
          <p:cNvSpPr/>
          <p:nvPr/>
        </p:nvSpPr>
        <p:spPr>
          <a:xfrm>
            <a:off x="749968" y="4876800"/>
            <a:ext cx="7772400" cy="1200329"/>
          </a:xfrm>
          <a:prstGeom prst="rect">
            <a:avLst/>
          </a:prstGeom>
        </p:spPr>
        <p:txBody>
          <a:bodyPr wrap="square">
            <a:spAutoFit/>
          </a:bodyPr>
          <a:lstStyle/>
          <a:p>
            <a:r>
              <a:rPr lang="en-US" b="1" u="sng" dirty="0">
                <a:solidFill>
                  <a:srgbClr val="FF0000"/>
                </a:solidFill>
              </a:rPr>
              <a:t>3- </a:t>
            </a:r>
            <a:r>
              <a:rPr lang="en-US" b="1" u="sng" dirty="0" err="1">
                <a:solidFill>
                  <a:srgbClr val="FF0000"/>
                </a:solidFill>
              </a:rPr>
              <a:t>Pyrolsis</a:t>
            </a:r>
            <a:r>
              <a:rPr lang="en-US" b="1" u="sng" dirty="0"/>
              <a:t>  </a:t>
            </a:r>
            <a:r>
              <a:rPr lang="en-US" dirty="0"/>
              <a:t>:is a subset of gasification systems. in pyrolysis, the </a:t>
            </a:r>
            <a:r>
              <a:rPr lang="en-US" b="1" dirty="0">
                <a:solidFill>
                  <a:srgbClr val="0070C0"/>
                </a:solidFill>
              </a:rPr>
              <a:t>partial</a:t>
            </a:r>
            <a:r>
              <a:rPr lang="en-US" dirty="0"/>
              <a:t> combustion is stopped at a </a:t>
            </a:r>
            <a:r>
              <a:rPr lang="en-US" b="1" u="sng" dirty="0"/>
              <a:t>lower temperature (450°C to 600°C</a:t>
            </a:r>
            <a:r>
              <a:rPr lang="en-US" dirty="0"/>
              <a:t>), resulting in the creation of a liquid bio-oil, as well as gaseous and solid products. The pyrolysis oil can then be used as a fuel to generate electricity.</a:t>
            </a:r>
          </a:p>
        </p:txBody>
      </p:sp>
    </p:spTree>
    <p:extLst>
      <p:ext uri="{BB962C8B-B14F-4D97-AF65-F5344CB8AC3E}">
        <p14:creationId xmlns:p14="http://schemas.microsoft.com/office/powerpoint/2010/main" val="3414868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119" y="1371600"/>
            <a:ext cx="7620000" cy="1754326"/>
          </a:xfrm>
          <a:prstGeom prst="rect">
            <a:avLst/>
          </a:prstGeom>
        </p:spPr>
        <p:txBody>
          <a:bodyPr wrap="square">
            <a:spAutoFit/>
          </a:bodyPr>
          <a:lstStyle/>
          <a:p>
            <a:r>
              <a:rPr lang="en-US" b="1" u="sng" dirty="0" smtClean="0">
                <a:solidFill>
                  <a:srgbClr val="FF0000"/>
                </a:solidFill>
              </a:rPr>
              <a:t>Anaerobic Digestion </a:t>
            </a:r>
            <a:r>
              <a:rPr lang="en-US" dirty="0" smtClean="0">
                <a:solidFill>
                  <a:srgbClr val="FF0000"/>
                </a:solidFill>
              </a:rPr>
              <a:t>: </a:t>
            </a:r>
            <a:r>
              <a:rPr lang="en-US" dirty="0"/>
              <a:t>anaerobic digestion is a process which takes place in almost any biological </a:t>
            </a:r>
            <a:r>
              <a:rPr lang="en-US" dirty="0" smtClean="0"/>
              <a:t>material that</a:t>
            </a:r>
            <a:r>
              <a:rPr lang="ar-EG" dirty="0" smtClean="0">
                <a:solidFill>
                  <a:srgbClr val="FF0000"/>
                </a:solidFill>
              </a:rPr>
              <a:t>.</a:t>
            </a:r>
            <a:r>
              <a:rPr lang="en-US" dirty="0" smtClean="0"/>
              <a:t> </a:t>
            </a:r>
            <a:r>
              <a:rPr lang="en-US" dirty="0"/>
              <a:t>The </a:t>
            </a:r>
            <a:r>
              <a:rPr lang="en-US" dirty="0" smtClean="0"/>
              <a:t>resulting gas </a:t>
            </a:r>
            <a:r>
              <a:rPr lang="en-US" dirty="0"/>
              <a:t>consists mainly of methane and carbon dioxide and is referred to as biogas. </a:t>
            </a:r>
            <a:r>
              <a:rPr lang="en-US" dirty="0" smtClean="0"/>
              <a:t>The biogas </a:t>
            </a:r>
            <a:r>
              <a:rPr lang="en-US" dirty="0"/>
              <a:t>can be used, after clean-up, in internal combustion engines, micro-turbines</a:t>
            </a:r>
            <a:r>
              <a:rPr lang="en-US" dirty="0" smtClean="0"/>
              <a:t>, gas </a:t>
            </a:r>
            <a:r>
              <a:rPr lang="en-US" dirty="0"/>
              <a:t>turbines, fuel cells and </a:t>
            </a:r>
            <a:r>
              <a:rPr lang="en-US" dirty="0" smtClean="0"/>
              <a:t>starling </a:t>
            </a:r>
            <a:r>
              <a:rPr lang="en-US" dirty="0"/>
              <a:t>engines or it can be upgraded to </a:t>
            </a:r>
            <a:r>
              <a:rPr lang="en-US" dirty="0" err="1" smtClean="0"/>
              <a:t>biomethane</a:t>
            </a:r>
            <a:r>
              <a:rPr lang="en-US" dirty="0" smtClean="0"/>
              <a:t> for distribution.</a:t>
            </a:r>
            <a:endParaRPr lang="en-US" dirty="0"/>
          </a:p>
        </p:txBody>
      </p:sp>
      <p:sp>
        <p:nvSpPr>
          <p:cNvPr id="4" name="Rectangle 3"/>
          <p:cNvSpPr/>
          <p:nvPr/>
        </p:nvSpPr>
        <p:spPr>
          <a:xfrm>
            <a:off x="3215990" y="607367"/>
            <a:ext cx="2889765" cy="461665"/>
          </a:xfrm>
          <a:prstGeom prst="rect">
            <a:avLst/>
          </a:prstGeom>
        </p:spPr>
        <p:txBody>
          <a:bodyPr wrap="none">
            <a:spAutoFit/>
          </a:bodyPr>
          <a:lstStyle/>
          <a:p>
            <a:r>
              <a:rPr lang="en-US" sz="2400" b="1" dirty="0">
                <a:solidFill>
                  <a:srgbClr val="FF0000"/>
                </a:solidFill>
              </a:rPr>
              <a:t>Bio-Chemical Process</a:t>
            </a:r>
          </a:p>
        </p:txBody>
      </p:sp>
      <p:sp>
        <p:nvSpPr>
          <p:cNvPr id="5" name="Rectangle 4"/>
          <p:cNvSpPr/>
          <p:nvPr/>
        </p:nvSpPr>
        <p:spPr>
          <a:xfrm>
            <a:off x="2142259" y="3505200"/>
            <a:ext cx="4572000" cy="646331"/>
          </a:xfrm>
          <a:prstGeom prst="rect">
            <a:avLst/>
          </a:prstGeom>
        </p:spPr>
        <p:txBody>
          <a:bodyPr>
            <a:spAutoFit/>
          </a:bodyPr>
          <a:lstStyle/>
          <a:p>
            <a:pPr algn="ctr"/>
            <a:r>
              <a:rPr lang="en-US" b="1" dirty="0">
                <a:solidFill>
                  <a:srgbClr val="FF0000"/>
                </a:solidFill>
                <a:latin typeface="AvantGarde-CondBook"/>
              </a:rPr>
              <a:t>BIOMASS </a:t>
            </a:r>
            <a:r>
              <a:rPr lang="en-US" b="1" dirty="0" smtClean="0">
                <a:solidFill>
                  <a:srgbClr val="FF0000"/>
                </a:solidFill>
                <a:latin typeface="AvantGarde-CondBook"/>
              </a:rPr>
              <a:t>COMBUSTION TECHNOLOGIES</a:t>
            </a:r>
            <a:endParaRPr lang="en-US" b="1" dirty="0">
              <a:solidFill>
                <a:srgbClr val="FF0000"/>
              </a:solidFill>
            </a:endParaRPr>
          </a:p>
        </p:txBody>
      </p:sp>
      <p:sp>
        <p:nvSpPr>
          <p:cNvPr id="6" name="Rectangle 5"/>
          <p:cNvSpPr/>
          <p:nvPr/>
        </p:nvSpPr>
        <p:spPr>
          <a:xfrm>
            <a:off x="502140" y="4419600"/>
            <a:ext cx="7755082" cy="1754326"/>
          </a:xfrm>
          <a:prstGeom prst="rect">
            <a:avLst/>
          </a:prstGeom>
        </p:spPr>
        <p:txBody>
          <a:bodyPr wrap="square">
            <a:spAutoFit/>
          </a:bodyPr>
          <a:lstStyle/>
          <a:p>
            <a:r>
              <a:rPr lang="en-US" dirty="0" smtClean="0"/>
              <a:t>Around the globe, over 90% of the biomass that is used for energy purposes</a:t>
            </a:r>
          </a:p>
          <a:p>
            <a:r>
              <a:rPr lang="en-US" dirty="0" smtClean="0"/>
              <a:t>goes </a:t>
            </a:r>
            <a:r>
              <a:rPr lang="en-US" dirty="0"/>
              <a:t>through the combustion route</a:t>
            </a:r>
            <a:r>
              <a:rPr lang="en-US" dirty="0" smtClean="0"/>
              <a:t>. </a:t>
            </a:r>
            <a:r>
              <a:rPr lang="en-US" dirty="0"/>
              <a:t>There are </a:t>
            </a:r>
            <a:r>
              <a:rPr lang="en-US" b="1" dirty="0">
                <a:solidFill>
                  <a:srgbClr val="00B050"/>
                </a:solidFill>
              </a:rPr>
              <a:t>two main components of a </a:t>
            </a:r>
            <a:r>
              <a:rPr lang="en-US" b="1" dirty="0" smtClean="0">
                <a:solidFill>
                  <a:srgbClr val="00B050"/>
                </a:solidFill>
              </a:rPr>
              <a:t>combustion–based </a:t>
            </a:r>
            <a:r>
              <a:rPr lang="en-US" b="1" dirty="0">
                <a:solidFill>
                  <a:srgbClr val="00B050"/>
                </a:solidFill>
              </a:rPr>
              <a:t>biomass plant</a:t>
            </a:r>
            <a:r>
              <a:rPr lang="en-US" b="1" dirty="0" smtClean="0">
                <a:solidFill>
                  <a:srgbClr val="00B050"/>
                </a:solidFill>
              </a:rPr>
              <a:t>:</a:t>
            </a:r>
            <a:r>
              <a:rPr lang="en-US" dirty="0" smtClean="0"/>
              <a:t>                                                                                                </a:t>
            </a:r>
          </a:p>
          <a:p>
            <a:endParaRPr lang="en-US" dirty="0"/>
          </a:p>
          <a:p>
            <a:r>
              <a:rPr lang="en-US" dirty="0" smtClean="0"/>
              <a:t>1</a:t>
            </a:r>
            <a:r>
              <a:rPr lang="en-US" dirty="0"/>
              <a:t>) the biomass-fired boiler </a:t>
            </a:r>
            <a:r>
              <a:rPr lang="en-US" dirty="0" smtClean="0"/>
              <a:t>that produces </a:t>
            </a:r>
            <a:r>
              <a:rPr lang="en-US" dirty="0"/>
              <a:t>steam; </a:t>
            </a:r>
            <a:r>
              <a:rPr lang="en-US" dirty="0" smtClean="0"/>
              <a:t>and                                                         </a:t>
            </a:r>
            <a:r>
              <a:rPr lang="en-US" dirty="0"/>
              <a:t>2) the steam turbine, which </a:t>
            </a:r>
            <a:r>
              <a:rPr lang="en-US" dirty="0" smtClean="0"/>
              <a:t>is then </a:t>
            </a:r>
            <a:r>
              <a:rPr lang="en-US" dirty="0"/>
              <a:t>used to generate electricity.</a:t>
            </a:r>
          </a:p>
        </p:txBody>
      </p:sp>
    </p:spTree>
    <p:extLst>
      <p:ext uri="{BB962C8B-B14F-4D97-AF65-F5344CB8AC3E}">
        <p14:creationId xmlns:p14="http://schemas.microsoft.com/office/powerpoint/2010/main" val="285273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05442"/>
            <a:ext cx="8229600" cy="2031325"/>
          </a:xfrm>
          <a:prstGeom prst="rect">
            <a:avLst/>
          </a:prstGeom>
        </p:spPr>
        <p:txBody>
          <a:bodyPr wrap="square">
            <a:spAutoFit/>
          </a:bodyPr>
          <a:lstStyle/>
          <a:p>
            <a:r>
              <a:rPr lang="en-US" b="1" dirty="0">
                <a:solidFill>
                  <a:srgbClr val="00B050"/>
                </a:solidFill>
              </a:rPr>
              <a:t>The two most common forms of boilers are stoker </a:t>
            </a:r>
            <a:r>
              <a:rPr lang="en-US" b="1" dirty="0" smtClean="0">
                <a:solidFill>
                  <a:srgbClr val="00B050"/>
                </a:solidFill>
              </a:rPr>
              <a:t>and fluidized bed</a:t>
            </a:r>
            <a:r>
              <a:rPr lang="en-US" dirty="0" smtClean="0"/>
              <a:t>. </a:t>
            </a:r>
            <a:r>
              <a:rPr lang="en-US" dirty="0"/>
              <a:t>These can be fuelled </a:t>
            </a:r>
            <a:r>
              <a:rPr lang="en-US" dirty="0" smtClean="0"/>
              <a:t>entirely by </a:t>
            </a:r>
            <a:r>
              <a:rPr lang="en-US" b="1" u="sng" dirty="0"/>
              <a:t>biomass</a:t>
            </a:r>
            <a:r>
              <a:rPr lang="en-US" dirty="0"/>
              <a:t> or can be </a:t>
            </a:r>
            <a:r>
              <a:rPr lang="en-US" b="1" u="sng" dirty="0">
                <a:solidFill>
                  <a:srgbClr val="0070C0"/>
                </a:solidFill>
              </a:rPr>
              <a:t>co-fired with a combination of</a:t>
            </a:r>
          </a:p>
          <a:p>
            <a:r>
              <a:rPr lang="en-US" b="1" u="sng" dirty="0">
                <a:solidFill>
                  <a:srgbClr val="0070C0"/>
                </a:solidFill>
              </a:rPr>
              <a:t>biomass and coal or other solid </a:t>
            </a:r>
            <a:r>
              <a:rPr lang="en-US" b="1" u="sng" dirty="0" smtClean="0">
                <a:solidFill>
                  <a:srgbClr val="0070C0"/>
                </a:solidFill>
              </a:rPr>
              <a:t>fuels.</a:t>
            </a:r>
            <a:r>
              <a:rPr lang="en-US" b="1" u="sng" dirty="0">
                <a:solidFill>
                  <a:srgbClr val="0070C0"/>
                </a:solidFill>
              </a:rPr>
              <a:t> </a:t>
            </a:r>
            <a:r>
              <a:rPr lang="en-US" b="1" u="sng" dirty="0" smtClean="0">
                <a:solidFill>
                  <a:srgbClr val="0070C0"/>
                </a:solidFill>
              </a:rPr>
              <a:t>                                                                                     </a:t>
            </a:r>
          </a:p>
          <a:p>
            <a:endParaRPr lang="en-US" dirty="0"/>
          </a:p>
          <a:p>
            <a:r>
              <a:rPr lang="en-US" b="1" dirty="0" smtClean="0">
                <a:solidFill>
                  <a:srgbClr val="FF0000"/>
                </a:solidFill>
              </a:rPr>
              <a:t>BOILER TYPES</a:t>
            </a:r>
            <a:r>
              <a:rPr lang="en-US" dirty="0"/>
              <a:t> </a:t>
            </a:r>
            <a:r>
              <a:rPr lang="en-US" dirty="0" smtClean="0"/>
              <a:t>                                                                                                                                                 </a:t>
            </a:r>
            <a:r>
              <a:rPr lang="en-US" b="1" dirty="0" smtClean="0">
                <a:solidFill>
                  <a:srgbClr val="0070C0"/>
                </a:solidFill>
              </a:rPr>
              <a:t>Stoker </a:t>
            </a:r>
            <a:r>
              <a:rPr lang="en-US" b="1" dirty="0">
                <a:solidFill>
                  <a:srgbClr val="0070C0"/>
                </a:solidFill>
              </a:rPr>
              <a:t>boilers </a:t>
            </a:r>
            <a:r>
              <a:rPr lang="en-US" b="1" dirty="0" smtClean="0">
                <a:solidFill>
                  <a:srgbClr val="0070C0"/>
                </a:solidFill>
              </a:rPr>
              <a:t> :</a:t>
            </a:r>
            <a:r>
              <a:rPr lang="en-US" dirty="0" smtClean="0"/>
              <a:t>burn </a:t>
            </a:r>
            <a:r>
              <a:rPr lang="en-US" dirty="0"/>
              <a:t>fuel on a grate, producing </a:t>
            </a:r>
            <a:r>
              <a:rPr lang="en-US" dirty="0" smtClean="0"/>
              <a:t>hot flue </a:t>
            </a:r>
            <a:r>
              <a:rPr lang="en-US" dirty="0"/>
              <a:t>gases that are then used to produce steam</a:t>
            </a:r>
            <a:r>
              <a:rPr lang="en-US" dirty="0" smtClean="0"/>
              <a:t>. </a:t>
            </a:r>
            <a:endParaRPr lang="en-US" b="1" dirty="0">
              <a:solidFill>
                <a:srgbClr val="FF0000"/>
              </a:solidFill>
            </a:endParaRPr>
          </a:p>
        </p:txBody>
      </p:sp>
      <p:sp>
        <p:nvSpPr>
          <p:cNvPr id="3" name="Rectangle 2"/>
          <p:cNvSpPr/>
          <p:nvPr/>
        </p:nvSpPr>
        <p:spPr>
          <a:xfrm>
            <a:off x="685800" y="2413338"/>
            <a:ext cx="7924800" cy="923330"/>
          </a:xfrm>
          <a:prstGeom prst="rect">
            <a:avLst/>
          </a:prstGeom>
        </p:spPr>
        <p:txBody>
          <a:bodyPr wrap="square">
            <a:spAutoFit/>
          </a:bodyPr>
          <a:lstStyle/>
          <a:p>
            <a:r>
              <a:rPr lang="en-US" dirty="0" smtClean="0"/>
              <a:t>There are </a:t>
            </a:r>
            <a:r>
              <a:rPr lang="en-US" dirty="0"/>
              <a:t>two general types of stokers. </a:t>
            </a:r>
            <a:r>
              <a:rPr lang="en-US" b="1" u="sng" dirty="0" smtClean="0">
                <a:solidFill>
                  <a:srgbClr val="0070C0"/>
                </a:solidFill>
              </a:rPr>
              <a:t>Underfeed boilers </a:t>
            </a:r>
            <a:r>
              <a:rPr lang="en-US" dirty="0"/>
              <a:t>supply both the fuel and the air from </a:t>
            </a:r>
            <a:r>
              <a:rPr lang="en-US" dirty="0" smtClean="0"/>
              <a:t>under the </a:t>
            </a:r>
            <a:r>
              <a:rPr lang="en-US" dirty="0"/>
              <a:t>grate. </a:t>
            </a:r>
            <a:r>
              <a:rPr lang="en-US" b="1" u="sng" dirty="0">
                <a:solidFill>
                  <a:srgbClr val="0070C0"/>
                </a:solidFill>
              </a:rPr>
              <a:t>Overfeed boilers </a:t>
            </a:r>
            <a:r>
              <a:rPr lang="en-US" dirty="0"/>
              <a:t>supply the fuel </a:t>
            </a:r>
            <a:r>
              <a:rPr lang="en-US" dirty="0" smtClean="0"/>
              <a:t>from above </a:t>
            </a:r>
            <a:r>
              <a:rPr lang="en-US" dirty="0"/>
              <a:t>the grate and the air from below.</a:t>
            </a:r>
          </a:p>
        </p:txBody>
      </p:sp>
      <p:sp>
        <p:nvSpPr>
          <p:cNvPr id="4" name="Rectangle 3"/>
          <p:cNvSpPr/>
          <p:nvPr/>
        </p:nvSpPr>
        <p:spPr>
          <a:xfrm>
            <a:off x="685800" y="3429000"/>
            <a:ext cx="7848600" cy="1200329"/>
          </a:xfrm>
          <a:prstGeom prst="rect">
            <a:avLst/>
          </a:prstGeom>
        </p:spPr>
        <p:txBody>
          <a:bodyPr wrap="square">
            <a:spAutoFit/>
          </a:bodyPr>
          <a:lstStyle/>
          <a:p>
            <a:r>
              <a:rPr lang="en-US" b="1" dirty="0" err="1">
                <a:solidFill>
                  <a:srgbClr val="0070C0"/>
                </a:solidFill>
              </a:rPr>
              <a:t>Fluidised</a:t>
            </a:r>
            <a:r>
              <a:rPr lang="en-US" b="1" dirty="0">
                <a:solidFill>
                  <a:srgbClr val="0070C0"/>
                </a:solidFill>
              </a:rPr>
              <a:t> bed boilers </a:t>
            </a:r>
            <a:r>
              <a:rPr lang="en-US" b="1" dirty="0" smtClean="0">
                <a:solidFill>
                  <a:srgbClr val="0070C0"/>
                </a:solidFill>
              </a:rPr>
              <a:t> :</a:t>
            </a:r>
            <a:r>
              <a:rPr lang="en-US" dirty="0" smtClean="0"/>
              <a:t>suspend </a:t>
            </a:r>
            <a:r>
              <a:rPr lang="en-US" dirty="0"/>
              <a:t>fuels on </a:t>
            </a:r>
            <a:r>
              <a:rPr lang="en-US" dirty="0" smtClean="0"/>
              <a:t>upward blowing </a:t>
            </a:r>
            <a:r>
              <a:rPr lang="en-US" dirty="0"/>
              <a:t>jets of air during the combustion process</a:t>
            </a:r>
            <a:r>
              <a:rPr lang="en-US" dirty="0" smtClean="0"/>
              <a:t>. They </a:t>
            </a:r>
            <a:r>
              <a:rPr lang="en-US" dirty="0"/>
              <a:t>are </a:t>
            </a:r>
            <a:r>
              <a:rPr lang="en-US" dirty="0" smtClean="0"/>
              <a:t>categorized </a:t>
            </a:r>
            <a:r>
              <a:rPr lang="en-US" dirty="0"/>
              <a:t>as either </a:t>
            </a:r>
            <a:r>
              <a:rPr lang="en-US" b="1" dirty="0">
                <a:solidFill>
                  <a:schemeClr val="accent6">
                    <a:lumMod val="75000"/>
                  </a:schemeClr>
                </a:solidFill>
              </a:rPr>
              <a:t>atmospheric </a:t>
            </a:r>
            <a:r>
              <a:rPr lang="en-US" b="1" dirty="0" smtClean="0">
                <a:solidFill>
                  <a:schemeClr val="accent6">
                    <a:lumMod val="75000"/>
                  </a:schemeClr>
                </a:solidFill>
              </a:rPr>
              <a:t>or pressurized </a:t>
            </a:r>
            <a:r>
              <a:rPr lang="en-US" b="1" dirty="0">
                <a:solidFill>
                  <a:schemeClr val="accent6">
                    <a:lumMod val="75000"/>
                  </a:schemeClr>
                </a:solidFill>
              </a:rPr>
              <a:t>units.</a:t>
            </a:r>
            <a:r>
              <a:rPr lang="en-US" dirty="0"/>
              <a:t> </a:t>
            </a:r>
            <a:r>
              <a:rPr lang="en-US" b="1" i="1" dirty="0"/>
              <a:t>Atmospheric </a:t>
            </a:r>
            <a:r>
              <a:rPr lang="en-US" b="1" i="1" dirty="0" smtClean="0"/>
              <a:t>fluidized bed boilers </a:t>
            </a:r>
            <a:r>
              <a:rPr lang="en-US" dirty="0"/>
              <a:t>are further </a:t>
            </a:r>
            <a:r>
              <a:rPr lang="en-US" b="1" u="sng" dirty="0">
                <a:solidFill>
                  <a:schemeClr val="accent6">
                    <a:lumMod val="75000"/>
                  </a:schemeClr>
                </a:solidFill>
              </a:rPr>
              <a:t>divided</a:t>
            </a:r>
            <a:r>
              <a:rPr lang="en-US" dirty="0">
                <a:solidFill>
                  <a:schemeClr val="accent6">
                    <a:lumMod val="75000"/>
                  </a:schemeClr>
                </a:solidFill>
              </a:rPr>
              <a:t> </a:t>
            </a:r>
            <a:r>
              <a:rPr lang="en-US" dirty="0"/>
              <a:t>into </a:t>
            </a:r>
            <a:r>
              <a:rPr lang="en-US" b="1" u="sng" dirty="0" smtClean="0">
                <a:solidFill>
                  <a:schemeClr val="tx2">
                    <a:lumMod val="60000"/>
                    <a:lumOff val="40000"/>
                  </a:schemeClr>
                </a:solidFill>
              </a:rPr>
              <a:t>bubbling-bed</a:t>
            </a:r>
            <a:r>
              <a:rPr lang="en-US" dirty="0" smtClean="0">
                <a:solidFill>
                  <a:schemeClr val="tx2">
                    <a:lumMod val="60000"/>
                    <a:lumOff val="40000"/>
                  </a:schemeClr>
                </a:solidFill>
              </a:rPr>
              <a:t> </a:t>
            </a:r>
            <a:r>
              <a:rPr lang="en-US" dirty="0" smtClean="0"/>
              <a:t>and</a:t>
            </a:r>
            <a:endParaRPr lang="en-US" dirty="0"/>
          </a:p>
        </p:txBody>
      </p:sp>
      <p:sp>
        <p:nvSpPr>
          <p:cNvPr id="5" name="Rectangle 4"/>
          <p:cNvSpPr/>
          <p:nvPr/>
        </p:nvSpPr>
        <p:spPr>
          <a:xfrm>
            <a:off x="1219200" y="4259997"/>
            <a:ext cx="2210157" cy="369332"/>
          </a:xfrm>
          <a:prstGeom prst="rect">
            <a:avLst/>
          </a:prstGeom>
        </p:spPr>
        <p:txBody>
          <a:bodyPr wrap="none">
            <a:spAutoFit/>
          </a:bodyPr>
          <a:lstStyle/>
          <a:p>
            <a:r>
              <a:rPr lang="en-US" b="1" u="sng" dirty="0">
                <a:solidFill>
                  <a:srgbClr val="00B050"/>
                </a:solidFill>
              </a:rPr>
              <a:t>circulating-bed</a:t>
            </a:r>
            <a:r>
              <a:rPr lang="en-US" dirty="0"/>
              <a:t> </a:t>
            </a:r>
            <a:r>
              <a:rPr lang="en-US" dirty="0" smtClean="0"/>
              <a:t>units. </a:t>
            </a:r>
            <a:endParaRPr lang="en-US" dirty="0"/>
          </a:p>
        </p:txBody>
      </p:sp>
      <p:sp>
        <p:nvSpPr>
          <p:cNvPr id="6" name="Rectangle 5"/>
          <p:cNvSpPr/>
          <p:nvPr/>
        </p:nvSpPr>
        <p:spPr>
          <a:xfrm>
            <a:off x="838200" y="4724400"/>
            <a:ext cx="7696200" cy="646331"/>
          </a:xfrm>
          <a:prstGeom prst="rect">
            <a:avLst/>
          </a:prstGeom>
        </p:spPr>
        <p:txBody>
          <a:bodyPr wrap="square">
            <a:spAutoFit/>
          </a:bodyPr>
          <a:lstStyle/>
          <a:p>
            <a:r>
              <a:rPr lang="en-US" b="1" dirty="0" smtClean="0">
                <a:solidFill>
                  <a:schemeClr val="accent6">
                    <a:lumMod val="75000"/>
                  </a:schemeClr>
                </a:solidFill>
              </a:rPr>
              <a:t>Difference between </a:t>
            </a:r>
            <a:r>
              <a:rPr lang="en-US" b="1" dirty="0">
                <a:solidFill>
                  <a:schemeClr val="accent6">
                    <a:lumMod val="75000"/>
                  </a:schemeClr>
                </a:solidFill>
              </a:rPr>
              <a:t>bubbling-bed and circulating-bed </a:t>
            </a:r>
            <a:r>
              <a:rPr lang="en-US" b="1" dirty="0" smtClean="0">
                <a:solidFill>
                  <a:schemeClr val="accent6">
                    <a:lumMod val="75000"/>
                  </a:schemeClr>
                </a:solidFill>
              </a:rPr>
              <a:t>boilers is </a:t>
            </a:r>
            <a:r>
              <a:rPr lang="en-US" b="1" dirty="0">
                <a:solidFill>
                  <a:schemeClr val="accent6">
                    <a:lumMod val="75000"/>
                  </a:schemeClr>
                </a:solidFill>
              </a:rPr>
              <a:t>the </a:t>
            </a:r>
            <a:r>
              <a:rPr lang="en-US" b="1" dirty="0" err="1">
                <a:solidFill>
                  <a:schemeClr val="accent6">
                    <a:lumMod val="75000"/>
                  </a:schemeClr>
                </a:solidFill>
              </a:rPr>
              <a:t>fluidisation</a:t>
            </a:r>
            <a:r>
              <a:rPr lang="en-US" b="1" dirty="0">
                <a:solidFill>
                  <a:schemeClr val="accent6">
                    <a:lumMod val="75000"/>
                  </a:schemeClr>
                </a:solidFill>
              </a:rPr>
              <a:t> velocity (higher for circulating).</a:t>
            </a:r>
          </a:p>
        </p:txBody>
      </p:sp>
      <p:sp>
        <p:nvSpPr>
          <p:cNvPr id="7" name="Rectangle 6"/>
          <p:cNvSpPr/>
          <p:nvPr/>
        </p:nvSpPr>
        <p:spPr>
          <a:xfrm>
            <a:off x="914400" y="5378614"/>
            <a:ext cx="7620000" cy="646331"/>
          </a:xfrm>
          <a:prstGeom prst="rect">
            <a:avLst/>
          </a:prstGeom>
        </p:spPr>
        <p:txBody>
          <a:bodyPr wrap="square">
            <a:spAutoFit/>
          </a:bodyPr>
          <a:lstStyle/>
          <a:p>
            <a:r>
              <a:rPr lang="en-US" b="1" dirty="0">
                <a:solidFill>
                  <a:srgbClr val="FF0000"/>
                </a:solidFill>
              </a:rPr>
              <a:t>atmospheric-bubbling </a:t>
            </a:r>
            <a:r>
              <a:rPr lang="en-US" b="1" dirty="0" err="1" smtClean="0">
                <a:solidFill>
                  <a:srgbClr val="FF0000"/>
                </a:solidFill>
              </a:rPr>
              <a:t>fluidised</a:t>
            </a:r>
            <a:r>
              <a:rPr lang="en-US" b="1" dirty="0" smtClean="0">
                <a:solidFill>
                  <a:srgbClr val="FF0000"/>
                </a:solidFill>
              </a:rPr>
              <a:t> bed </a:t>
            </a:r>
            <a:r>
              <a:rPr lang="en-US" b="1" dirty="0">
                <a:solidFill>
                  <a:srgbClr val="FF0000"/>
                </a:solidFill>
              </a:rPr>
              <a:t>boilers </a:t>
            </a:r>
            <a:r>
              <a:rPr lang="en-US" dirty="0"/>
              <a:t>are more commonly used when the</a:t>
            </a:r>
          </a:p>
          <a:p>
            <a:r>
              <a:rPr lang="en-US" b="1" dirty="0">
                <a:solidFill>
                  <a:srgbClr val="FF0000"/>
                </a:solidFill>
              </a:rPr>
              <a:t>fuel is biomass.</a:t>
            </a:r>
          </a:p>
        </p:txBody>
      </p:sp>
    </p:spTree>
    <p:extLst>
      <p:ext uri="{BB962C8B-B14F-4D97-AF65-F5344CB8AC3E}">
        <p14:creationId xmlns:p14="http://schemas.microsoft.com/office/powerpoint/2010/main" val="2325732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716" y="1143000"/>
            <a:ext cx="8610600" cy="4893647"/>
          </a:xfrm>
          <a:prstGeom prst="rect">
            <a:avLst/>
          </a:prstGeom>
        </p:spPr>
        <p:txBody>
          <a:bodyPr wrap="square">
            <a:spAutoFit/>
          </a:bodyPr>
          <a:lstStyle/>
          <a:p>
            <a:r>
              <a:rPr lang="en-US" dirty="0"/>
              <a:t>The steam produced in the boilers is injected </a:t>
            </a:r>
            <a:r>
              <a:rPr lang="en-US" dirty="0" smtClean="0"/>
              <a:t>into </a:t>
            </a:r>
            <a:r>
              <a:rPr lang="en-US" b="1" dirty="0" smtClean="0">
                <a:solidFill>
                  <a:srgbClr val="FF0000"/>
                </a:solidFill>
              </a:rPr>
              <a:t>steam </a:t>
            </a:r>
            <a:r>
              <a:rPr lang="en-US" b="1" dirty="0">
                <a:solidFill>
                  <a:srgbClr val="FF0000"/>
                </a:solidFill>
              </a:rPr>
              <a:t>turbines</a:t>
            </a:r>
            <a:r>
              <a:rPr lang="en-US" dirty="0" smtClean="0"/>
              <a:t>. </a:t>
            </a:r>
            <a:r>
              <a:rPr lang="en-US" b="1" i="1" u="sng" dirty="0"/>
              <a:t>There are three major </a:t>
            </a:r>
            <a:r>
              <a:rPr lang="en-US" b="1" i="1" u="sng" dirty="0" smtClean="0"/>
              <a:t>types of </a:t>
            </a:r>
            <a:r>
              <a:rPr lang="en-US" b="1" i="1" u="sng" dirty="0"/>
              <a:t>turbines</a:t>
            </a:r>
            <a:r>
              <a:rPr lang="en-US" dirty="0"/>
              <a:t> with each one having its own </a:t>
            </a:r>
            <a:r>
              <a:rPr lang="en-US" dirty="0" smtClean="0"/>
              <a:t>specific characteristics.                                         </a:t>
            </a:r>
          </a:p>
          <a:p>
            <a:endParaRPr lang="en-US" b="1" dirty="0" smtClean="0">
              <a:solidFill>
                <a:srgbClr val="FF0000"/>
              </a:solidFill>
            </a:endParaRPr>
          </a:p>
          <a:p>
            <a:r>
              <a:rPr lang="en-US" sz="2400" b="1" u="sng" dirty="0" smtClean="0">
                <a:solidFill>
                  <a:srgbClr val="FF0000"/>
                </a:solidFill>
              </a:rPr>
              <a:t>Major </a:t>
            </a:r>
            <a:r>
              <a:rPr lang="en-US" sz="2400" b="1" u="sng" dirty="0">
                <a:solidFill>
                  <a:srgbClr val="FF0000"/>
                </a:solidFill>
              </a:rPr>
              <a:t>types of </a:t>
            </a:r>
            <a:r>
              <a:rPr lang="en-US" sz="2400" b="1" u="sng" dirty="0" smtClean="0">
                <a:solidFill>
                  <a:srgbClr val="FF0000"/>
                </a:solidFill>
              </a:rPr>
              <a:t>turbines:</a:t>
            </a:r>
            <a:endParaRPr lang="en-US" sz="2400" b="1" u="sng" dirty="0">
              <a:solidFill>
                <a:srgbClr val="FF0000"/>
              </a:solidFill>
            </a:endParaRPr>
          </a:p>
          <a:p>
            <a:endParaRPr lang="en-US" b="1" dirty="0" smtClean="0">
              <a:solidFill>
                <a:srgbClr val="00B0F0"/>
              </a:solidFill>
            </a:endParaRPr>
          </a:p>
          <a:p>
            <a:r>
              <a:rPr lang="en-US" b="1" u="sng" dirty="0" smtClean="0">
                <a:solidFill>
                  <a:srgbClr val="00B0F0"/>
                </a:solidFill>
              </a:rPr>
              <a:t>1- Condensing </a:t>
            </a:r>
            <a:r>
              <a:rPr lang="en-US" b="1" u="sng" dirty="0">
                <a:solidFill>
                  <a:srgbClr val="00B0F0"/>
                </a:solidFill>
              </a:rPr>
              <a:t>Steam </a:t>
            </a:r>
            <a:r>
              <a:rPr lang="en-US" b="1" u="sng" dirty="0" smtClean="0">
                <a:solidFill>
                  <a:srgbClr val="00B0F0"/>
                </a:solidFill>
              </a:rPr>
              <a:t>Turbine</a:t>
            </a:r>
            <a:r>
              <a:rPr lang="en-US" b="1" dirty="0" smtClean="0">
                <a:solidFill>
                  <a:srgbClr val="00B0F0"/>
                </a:solidFill>
              </a:rPr>
              <a:t>.: </a:t>
            </a:r>
            <a:r>
              <a:rPr lang="en-US" dirty="0"/>
              <a:t>designed to </a:t>
            </a:r>
            <a:r>
              <a:rPr lang="en-US" dirty="0" smtClean="0"/>
              <a:t>obtain the </a:t>
            </a:r>
            <a:r>
              <a:rPr lang="en-US" b="1" u="sng" dirty="0">
                <a:solidFill>
                  <a:srgbClr val="0070C0"/>
                </a:solidFill>
              </a:rPr>
              <a:t>maximum amount of </a:t>
            </a:r>
            <a:r>
              <a:rPr lang="en-US" b="1" u="sng" dirty="0" smtClean="0">
                <a:solidFill>
                  <a:srgbClr val="0070C0"/>
                </a:solidFill>
              </a:rPr>
              <a:t>shaft work </a:t>
            </a:r>
            <a:r>
              <a:rPr lang="en-US" b="1" u="sng" dirty="0">
                <a:solidFill>
                  <a:srgbClr val="0070C0"/>
                </a:solidFill>
              </a:rPr>
              <a:t>out</a:t>
            </a:r>
            <a:r>
              <a:rPr lang="en-US" dirty="0"/>
              <a:t> of a given steam </a:t>
            </a:r>
            <a:r>
              <a:rPr lang="en-US" dirty="0" smtClean="0"/>
              <a:t>input.</a:t>
            </a:r>
            <a:endParaRPr lang="en-US" b="1" dirty="0" smtClean="0">
              <a:solidFill>
                <a:srgbClr val="00B0F0"/>
              </a:solidFill>
            </a:endParaRPr>
          </a:p>
          <a:p>
            <a:endParaRPr lang="en-US" b="1" dirty="0" smtClean="0">
              <a:solidFill>
                <a:srgbClr val="00B0F0"/>
              </a:solidFill>
            </a:endParaRPr>
          </a:p>
          <a:p>
            <a:r>
              <a:rPr lang="en-US" b="1" u="sng" dirty="0" smtClean="0">
                <a:solidFill>
                  <a:srgbClr val="00B0F0"/>
                </a:solidFill>
              </a:rPr>
              <a:t>2- Extraction </a:t>
            </a:r>
            <a:r>
              <a:rPr lang="en-US" b="1" u="sng" dirty="0">
                <a:solidFill>
                  <a:srgbClr val="00B0F0"/>
                </a:solidFill>
              </a:rPr>
              <a:t>Steam </a:t>
            </a:r>
            <a:r>
              <a:rPr lang="en-US" b="1" u="sng" dirty="0" smtClean="0">
                <a:solidFill>
                  <a:srgbClr val="00B0F0"/>
                </a:solidFill>
              </a:rPr>
              <a:t>Turbine </a:t>
            </a:r>
            <a:r>
              <a:rPr lang="en-US" b="1" dirty="0" smtClean="0">
                <a:solidFill>
                  <a:srgbClr val="00B0F0"/>
                </a:solidFill>
              </a:rPr>
              <a:t>: </a:t>
            </a:r>
            <a:r>
              <a:rPr lang="en-US" dirty="0"/>
              <a:t>it is </a:t>
            </a:r>
            <a:r>
              <a:rPr lang="en-US" dirty="0" smtClean="0"/>
              <a:t>designed to </a:t>
            </a:r>
            <a:r>
              <a:rPr lang="en-US" dirty="0"/>
              <a:t>allow steam to be </a:t>
            </a:r>
            <a:r>
              <a:rPr lang="en-US" dirty="0" smtClean="0"/>
              <a:t>extracted from </a:t>
            </a:r>
            <a:r>
              <a:rPr lang="en-US" dirty="0"/>
              <a:t>the turbine at </a:t>
            </a:r>
            <a:r>
              <a:rPr lang="en-US" dirty="0" smtClean="0"/>
              <a:t>intermediate pressures </a:t>
            </a:r>
            <a:r>
              <a:rPr lang="en-US" dirty="0"/>
              <a:t>in the middle part </a:t>
            </a:r>
            <a:r>
              <a:rPr lang="en-US" dirty="0" smtClean="0"/>
              <a:t>of the </a:t>
            </a:r>
            <a:r>
              <a:rPr lang="en-US" dirty="0"/>
              <a:t>turbine. This is desirable </a:t>
            </a:r>
            <a:r>
              <a:rPr lang="en-US" dirty="0" smtClean="0"/>
              <a:t>for combined </a:t>
            </a:r>
            <a:r>
              <a:rPr lang="en-US" dirty="0"/>
              <a:t>heat and power systems. This type of turbine offers a </a:t>
            </a:r>
            <a:r>
              <a:rPr lang="en-US" b="1" u="sng" dirty="0">
                <a:solidFill>
                  <a:srgbClr val="0070C0"/>
                </a:solidFill>
              </a:rPr>
              <a:t>high </a:t>
            </a:r>
            <a:r>
              <a:rPr lang="en-US" b="1" u="sng" dirty="0" smtClean="0">
                <a:solidFill>
                  <a:srgbClr val="0070C0"/>
                </a:solidFill>
              </a:rPr>
              <a:t>flexibility of </a:t>
            </a:r>
            <a:r>
              <a:rPr lang="en-US" b="1" u="sng" dirty="0">
                <a:solidFill>
                  <a:srgbClr val="0070C0"/>
                </a:solidFill>
              </a:rPr>
              <a:t>operation </a:t>
            </a:r>
            <a:r>
              <a:rPr lang="en-US" dirty="0"/>
              <a:t>but at the expense </a:t>
            </a:r>
            <a:r>
              <a:rPr lang="en-US" dirty="0" smtClean="0"/>
              <a:t>of electrical efficiency.</a:t>
            </a:r>
            <a:endParaRPr lang="ar-EG" dirty="0"/>
          </a:p>
          <a:p>
            <a:endParaRPr lang="en-US" b="1" dirty="0" smtClean="0">
              <a:solidFill>
                <a:srgbClr val="00B0F0"/>
              </a:solidFill>
            </a:endParaRPr>
          </a:p>
          <a:p>
            <a:r>
              <a:rPr lang="en-US" b="1" u="sng" dirty="0" smtClean="0">
                <a:solidFill>
                  <a:srgbClr val="00B0F0"/>
                </a:solidFill>
              </a:rPr>
              <a:t>3- Backpressure </a:t>
            </a:r>
            <a:r>
              <a:rPr lang="en-US" b="1" u="sng" dirty="0">
                <a:solidFill>
                  <a:srgbClr val="00B0F0"/>
                </a:solidFill>
              </a:rPr>
              <a:t>Steam </a:t>
            </a:r>
            <a:r>
              <a:rPr lang="en-US" b="1" u="sng" dirty="0" smtClean="0">
                <a:solidFill>
                  <a:srgbClr val="00B0F0"/>
                </a:solidFill>
              </a:rPr>
              <a:t>Turbine </a:t>
            </a:r>
            <a:r>
              <a:rPr lang="en-US" b="1" dirty="0" smtClean="0">
                <a:solidFill>
                  <a:srgbClr val="00B0F0"/>
                </a:solidFill>
              </a:rPr>
              <a:t>: </a:t>
            </a:r>
            <a:r>
              <a:rPr lang="en-US" dirty="0"/>
              <a:t>design is mostly used when </a:t>
            </a:r>
            <a:r>
              <a:rPr lang="en-US" dirty="0" smtClean="0"/>
              <a:t>a </a:t>
            </a:r>
            <a:r>
              <a:rPr lang="en-US" b="1" dirty="0" smtClean="0">
                <a:solidFill>
                  <a:srgbClr val="0070C0"/>
                </a:solidFill>
              </a:rPr>
              <a:t>constant </a:t>
            </a:r>
            <a:r>
              <a:rPr lang="en-US" b="1" dirty="0">
                <a:solidFill>
                  <a:srgbClr val="0070C0"/>
                </a:solidFill>
              </a:rPr>
              <a:t>supply of heat </a:t>
            </a:r>
            <a:r>
              <a:rPr lang="en-US" dirty="0"/>
              <a:t>is </a:t>
            </a:r>
            <a:r>
              <a:rPr lang="en-US" dirty="0" smtClean="0"/>
              <a:t>required.</a:t>
            </a:r>
            <a:r>
              <a:rPr lang="en-US" dirty="0"/>
              <a:t> </a:t>
            </a:r>
            <a:r>
              <a:rPr lang="en-US" dirty="0" smtClean="0"/>
              <a:t>Backpressure turbines </a:t>
            </a:r>
            <a:r>
              <a:rPr lang="en-US" dirty="0"/>
              <a:t>discharge steam at </a:t>
            </a:r>
            <a:r>
              <a:rPr lang="en-US" b="1" u="sng" dirty="0" smtClean="0">
                <a:solidFill>
                  <a:schemeClr val="accent6">
                    <a:lumMod val="50000"/>
                  </a:schemeClr>
                </a:solidFill>
              </a:rPr>
              <a:t>high temperatures </a:t>
            </a:r>
            <a:r>
              <a:rPr lang="en-US" b="1" u="sng" dirty="0">
                <a:solidFill>
                  <a:schemeClr val="accent6">
                    <a:lumMod val="50000"/>
                  </a:schemeClr>
                </a:solidFill>
              </a:rPr>
              <a:t>and </a:t>
            </a:r>
            <a:r>
              <a:rPr lang="en-US" b="1" u="sng" dirty="0" smtClean="0">
                <a:solidFill>
                  <a:schemeClr val="accent6">
                    <a:lumMod val="50000"/>
                  </a:schemeClr>
                </a:solidFill>
              </a:rPr>
              <a:t>pressures</a:t>
            </a:r>
            <a:r>
              <a:rPr lang="en-US" dirty="0" smtClean="0"/>
              <a:t>.</a:t>
            </a:r>
            <a:r>
              <a:rPr lang="en-US" dirty="0"/>
              <a:t> </a:t>
            </a:r>
            <a:r>
              <a:rPr lang="en-US" dirty="0" smtClean="0"/>
              <a:t>Backpressure </a:t>
            </a:r>
            <a:r>
              <a:rPr lang="en-US" dirty="0"/>
              <a:t>turbine will </a:t>
            </a:r>
            <a:r>
              <a:rPr lang="en-US" dirty="0" smtClean="0"/>
              <a:t>produce </a:t>
            </a:r>
            <a:r>
              <a:rPr lang="en-US" b="1" u="sng" dirty="0" smtClean="0"/>
              <a:t>lower </a:t>
            </a:r>
            <a:r>
              <a:rPr lang="en-US" b="1" u="sng" dirty="0"/>
              <a:t>amounts of shaft power </a:t>
            </a:r>
            <a:r>
              <a:rPr lang="en-US" dirty="0" smtClean="0"/>
              <a:t>and have </a:t>
            </a:r>
            <a:r>
              <a:rPr lang="en-US" dirty="0"/>
              <a:t>a lower electrical efficiency</a:t>
            </a:r>
            <a:r>
              <a:rPr lang="en-US" dirty="0" smtClean="0"/>
              <a:t>.</a:t>
            </a:r>
            <a:r>
              <a:rPr lang="en-US" dirty="0"/>
              <a:t> </a:t>
            </a:r>
            <a:r>
              <a:rPr lang="en-US" b="1" dirty="0" smtClean="0">
                <a:solidFill>
                  <a:srgbClr val="C00000"/>
                </a:solidFill>
              </a:rPr>
              <a:t>Used </a:t>
            </a:r>
            <a:r>
              <a:rPr lang="en-US" b="1" dirty="0">
                <a:solidFill>
                  <a:srgbClr val="C00000"/>
                </a:solidFill>
              </a:rPr>
              <a:t>in Brazil in </a:t>
            </a:r>
            <a:r>
              <a:rPr lang="en-US" b="1" dirty="0" smtClean="0">
                <a:solidFill>
                  <a:srgbClr val="C00000"/>
                </a:solidFill>
              </a:rPr>
              <a:t>the sugar </a:t>
            </a:r>
            <a:r>
              <a:rPr lang="en-US" b="1" dirty="0">
                <a:solidFill>
                  <a:srgbClr val="C00000"/>
                </a:solidFill>
              </a:rPr>
              <a:t>cane </a:t>
            </a:r>
            <a:r>
              <a:rPr lang="en-US" b="1" dirty="0" smtClean="0">
                <a:solidFill>
                  <a:srgbClr val="C00000"/>
                </a:solidFill>
              </a:rPr>
              <a:t>industry (</a:t>
            </a:r>
            <a:r>
              <a:rPr lang="en-US" b="1" dirty="0" smtClean="0">
                <a:solidFill>
                  <a:srgbClr val="002060"/>
                </a:solidFill>
              </a:rPr>
              <a:t>cheaper</a:t>
            </a:r>
            <a:r>
              <a:rPr lang="en-US" dirty="0" smtClean="0"/>
              <a:t> )</a:t>
            </a:r>
            <a:endParaRPr lang="en-US" b="1" dirty="0">
              <a:solidFill>
                <a:srgbClr val="C00000"/>
              </a:solidFill>
            </a:endParaRPr>
          </a:p>
        </p:txBody>
      </p:sp>
    </p:spTree>
    <p:extLst>
      <p:ext uri="{BB962C8B-B14F-4D97-AF65-F5344CB8AC3E}">
        <p14:creationId xmlns:p14="http://schemas.microsoft.com/office/powerpoint/2010/main" val="3362837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4821961" cy="461665"/>
          </a:xfrm>
          <a:prstGeom prst="rect">
            <a:avLst/>
          </a:prstGeom>
        </p:spPr>
        <p:txBody>
          <a:bodyPr wrap="none">
            <a:spAutoFit/>
          </a:bodyPr>
          <a:lstStyle/>
          <a:p>
            <a:r>
              <a:rPr lang="en-US" sz="2400" b="1" u="sng" dirty="0">
                <a:solidFill>
                  <a:srgbClr val="FF0000"/>
                </a:solidFill>
              </a:rPr>
              <a:t>COMBINED HEAT AND POWER </a:t>
            </a:r>
            <a:r>
              <a:rPr lang="en-US" sz="2400" b="1" u="sng" dirty="0" smtClean="0">
                <a:solidFill>
                  <a:srgbClr val="FF0000"/>
                </a:solidFill>
              </a:rPr>
              <a:t>(CHP)</a:t>
            </a:r>
            <a:endParaRPr lang="en-US" sz="2400" b="1" u="sng" dirty="0">
              <a:solidFill>
                <a:srgbClr val="FF0000"/>
              </a:solidFill>
            </a:endParaRPr>
          </a:p>
        </p:txBody>
      </p:sp>
      <p:sp>
        <p:nvSpPr>
          <p:cNvPr id="3" name="Rectangle 2"/>
          <p:cNvSpPr/>
          <p:nvPr/>
        </p:nvSpPr>
        <p:spPr>
          <a:xfrm>
            <a:off x="685800" y="750516"/>
            <a:ext cx="8077200" cy="369332"/>
          </a:xfrm>
          <a:prstGeom prst="rect">
            <a:avLst/>
          </a:prstGeom>
        </p:spPr>
        <p:txBody>
          <a:bodyPr wrap="square">
            <a:spAutoFit/>
          </a:bodyPr>
          <a:lstStyle/>
          <a:p>
            <a:r>
              <a:rPr lang="en-US" dirty="0" smtClean="0"/>
              <a:t>It is the simultaneous </a:t>
            </a:r>
            <a:r>
              <a:rPr lang="en-US" b="1" u="sng" dirty="0" smtClean="0">
                <a:solidFill>
                  <a:srgbClr val="0070C0"/>
                </a:solidFill>
              </a:rPr>
              <a:t>production of electricity and heat </a:t>
            </a:r>
            <a:r>
              <a:rPr lang="en-US" dirty="0" smtClean="0"/>
              <a:t>from </a:t>
            </a:r>
            <a:r>
              <a:rPr lang="en-US" b="1" u="sng" dirty="0" smtClean="0">
                <a:solidFill>
                  <a:srgbClr val="0070C0"/>
                </a:solidFill>
              </a:rPr>
              <a:t>one source </a:t>
            </a:r>
            <a:r>
              <a:rPr lang="en-US" dirty="0" smtClean="0"/>
              <a:t>of energy.</a:t>
            </a:r>
            <a:endParaRPr lang="en-US" dirty="0"/>
          </a:p>
        </p:txBody>
      </p:sp>
      <p:sp>
        <p:nvSpPr>
          <p:cNvPr id="4" name="Rectangle 3"/>
          <p:cNvSpPr/>
          <p:nvPr/>
        </p:nvSpPr>
        <p:spPr>
          <a:xfrm>
            <a:off x="775855" y="1141815"/>
            <a:ext cx="7924800" cy="1200329"/>
          </a:xfrm>
          <a:prstGeom prst="rect">
            <a:avLst/>
          </a:prstGeom>
        </p:spPr>
        <p:txBody>
          <a:bodyPr wrap="square">
            <a:spAutoFit/>
          </a:bodyPr>
          <a:lstStyle/>
          <a:p>
            <a:r>
              <a:rPr lang="en-US" b="1" dirty="0">
                <a:solidFill>
                  <a:srgbClr val="FF0000"/>
                </a:solidFill>
              </a:rPr>
              <a:t>CHP systems </a:t>
            </a:r>
            <a:r>
              <a:rPr lang="en-US" dirty="0"/>
              <a:t>can achieve higher </a:t>
            </a:r>
            <a:r>
              <a:rPr lang="en-US" dirty="0" smtClean="0"/>
              <a:t>overall efficiencies </a:t>
            </a:r>
            <a:r>
              <a:rPr lang="en-US" dirty="0"/>
              <a:t>than the separate production </a:t>
            </a:r>
            <a:r>
              <a:rPr lang="en-US" dirty="0" smtClean="0"/>
              <a:t>of electricity </a:t>
            </a:r>
            <a:r>
              <a:rPr lang="en-US" dirty="0"/>
              <a:t>and </a:t>
            </a:r>
            <a:r>
              <a:rPr lang="en-US" dirty="0" smtClean="0"/>
              <a:t>heat.</a:t>
            </a:r>
            <a:r>
              <a:rPr lang="en-US" dirty="0"/>
              <a:t> </a:t>
            </a:r>
            <a:r>
              <a:rPr lang="en-US" b="1" dirty="0">
                <a:solidFill>
                  <a:schemeClr val="accent6">
                    <a:lumMod val="75000"/>
                  </a:schemeClr>
                </a:solidFill>
              </a:rPr>
              <a:t>The co-firing of biomass with coal </a:t>
            </a:r>
            <a:r>
              <a:rPr lang="en-US" dirty="0"/>
              <a:t>in large coal-fired power plants is becoming </a:t>
            </a:r>
            <a:r>
              <a:rPr lang="en-US" b="1" u="sng" dirty="0">
                <a:solidFill>
                  <a:srgbClr val="FF0000"/>
                </a:solidFill>
              </a:rPr>
              <a:t>increasingly common</a:t>
            </a:r>
            <a:r>
              <a:rPr lang="en-US" b="1" dirty="0"/>
              <a:t>.</a:t>
            </a:r>
          </a:p>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09" y="2972666"/>
            <a:ext cx="8209373"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9931" y="2228671"/>
            <a:ext cx="7768937" cy="646331"/>
          </a:xfrm>
          <a:prstGeom prst="rect">
            <a:avLst/>
          </a:prstGeom>
        </p:spPr>
        <p:txBody>
          <a:bodyPr wrap="square">
            <a:spAutoFit/>
          </a:bodyPr>
          <a:lstStyle/>
          <a:p>
            <a:r>
              <a:rPr lang="en-US" dirty="0"/>
              <a:t>The advantage of </a:t>
            </a:r>
            <a:r>
              <a:rPr lang="en-US" dirty="0" smtClean="0"/>
              <a:t>biomass co-firing </a:t>
            </a:r>
            <a:r>
              <a:rPr lang="en-US" dirty="0"/>
              <a:t>is that, on average, electric efficiency in</a:t>
            </a:r>
          </a:p>
          <a:p>
            <a:r>
              <a:rPr lang="en-US" dirty="0"/>
              <a:t>co-firing plants is higher than in dedicated </a:t>
            </a:r>
            <a:r>
              <a:rPr lang="en-US" dirty="0" smtClean="0"/>
              <a:t>biomass combustion </a:t>
            </a:r>
            <a:r>
              <a:rPr lang="en-US" dirty="0"/>
              <a:t>plants.</a:t>
            </a:r>
          </a:p>
        </p:txBody>
      </p:sp>
    </p:spTree>
    <p:extLst>
      <p:ext uri="{BB962C8B-B14F-4D97-AF65-F5344CB8AC3E}">
        <p14:creationId xmlns:p14="http://schemas.microsoft.com/office/powerpoint/2010/main" val="2039701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8001000" cy="646331"/>
          </a:xfrm>
          <a:prstGeom prst="rect">
            <a:avLst/>
          </a:prstGeom>
        </p:spPr>
        <p:txBody>
          <a:bodyPr wrap="square">
            <a:spAutoFit/>
          </a:bodyPr>
          <a:lstStyle/>
          <a:p>
            <a:r>
              <a:rPr lang="en-US" dirty="0"/>
              <a:t>The incremental investment costs are relatively low although they can increase the cost of a coal-fired power plant by as much as a third. </a:t>
            </a:r>
          </a:p>
        </p:txBody>
      </p:sp>
      <p:sp>
        <p:nvSpPr>
          <p:cNvPr id="3" name="Rectangle 2"/>
          <p:cNvSpPr/>
          <p:nvPr/>
        </p:nvSpPr>
        <p:spPr>
          <a:xfrm>
            <a:off x="762000" y="1112875"/>
            <a:ext cx="7772400" cy="369332"/>
          </a:xfrm>
          <a:prstGeom prst="rect">
            <a:avLst/>
          </a:prstGeom>
        </p:spPr>
        <p:txBody>
          <a:bodyPr wrap="square">
            <a:spAutoFit/>
          </a:bodyPr>
          <a:lstStyle/>
          <a:p>
            <a:r>
              <a:rPr lang="en-US" b="1" u="sng" dirty="0">
                <a:solidFill>
                  <a:srgbClr val="FF0000"/>
                </a:solidFill>
              </a:rPr>
              <a:t>There are three possible technology set-ups for </a:t>
            </a:r>
            <a:r>
              <a:rPr lang="en-US" b="1" u="sng" dirty="0" smtClean="0">
                <a:solidFill>
                  <a:srgbClr val="FF0000"/>
                </a:solidFill>
              </a:rPr>
              <a:t>co-firing :</a:t>
            </a:r>
            <a:endParaRPr lang="en-US" b="1" u="sng" dirty="0">
              <a:solidFill>
                <a:srgbClr val="FF0000"/>
              </a:solidFill>
            </a:endParaRPr>
          </a:p>
        </p:txBody>
      </p:sp>
      <p:sp>
        <p:nvSpPr>
          <p:cNvPr id="4" name="Rectangle 3"/>
          <p:cNvSpPr/>
          <p:nvPr/>
        </p:nvSpPr>
        <p:spPr>
          <a:xfrm>
            <a:off x="1219200" y="1676400"/>
            <a:ext cx="7315200" cy="1754326"/>
          </a:xfrm>
          <a:prstGeom prst="rect">
            <a:avLst/>
          </a:prstGeom>
        </p:spPr>
        <p:txBody>
          <a:bodyPr wrap="square">
            <a:spAutoFit/>
          </a:bodyPr>
          <a:lstStyle/>
          <a:p>
            <a:r>
              <a:rPr lang="en-US" b="1" dirty="0" smtClean="0">
                <a:solidFill>
                  <a:schemeClr val="accent6">
                    <a:lumMod val="75000"/>
                  </a:schemeClr>
                </a:solidFill>
              </a:rPr>
              <a:t>1-» </a:t>
            </a:r>
            <a:r>
              <a:rPr lang="en-US" b="1" dirty="0">
                <a:solidFill>
                  <a:schemeClr val="accent6">
                    <a:lumMod val="75000"/>
                  </a:schemeClr>
                </a:solidFill>
              </a:rPr>
              <a:t>Direct co-firing</a:t>
            </a:r>
            <a:r>
              <a:rPr lang="en-US" dirty="0"/>
              <a:t>, whereby </a:t>
            </a:r>
            <a:r>
              <a:rPr lang="en-US" b="1" u="sng" dirty="0">
                <a:solidFill>
                  <a:schemeClr val="accent6">
                    <a:lumMod val="75000"/>
                  </a:schemeClr>
                </a:solidFill>
              </a:rPr>
              <a:t>biomass</a:t>
            </a:r>
            <a:r>
              <a:rPr lang="en-US" dirty="0"/>
              <a:t> and </a:t>
            </a:r>
            <a:r>
              <a:rPr lang="en-US" b="1" u="sng" dirty="0" smtClean="0">
                <a:solidFill>
                  <a:schemeClr val="accent6">
                    <a:lumMod val="75000"/>
                  </a:schemeClr>
                </a:solidFill>
              </a:rPr>
              <a:t>coal</a:t>
            </a:r>
            <a:r>
              <a:rPr lang="en-US" dirty="0" smtClean="0"/>
              <a:t> are </a:t>
            </a:r>
            <a:r>
              <a:rPr lang="en-US" dirty="0"/>
              <a:t>fed into a boiler with shared or </a:t>
            </a:r>
            <a:r>
              <a:rPr lang="en-US" dirty="0" smtClean="0"/>
              <a:t>separate burners.</a:t>
            </a:r>
          </a:p>
          <a:p>
            <a:r>
              <a:rPr lang="en-US" b="1" dirty="0" smtClean="0">
                <a:solidFill>
                  <a:srgbClr val="00B050"/>
                </a:solidFill>
              </a:rPr>
              <a:t>2-» </a:t>
            </a:r>
            <a:r>
              <a:rPr lang="en-US" b="1" dirty="0">
                <a:solidFill>
                  <a:srgbClr val="00B050"/>
                </a:solidFill>
              </a:rPr>
              <a:t>Indirect co-firing</a:t>
            </a:r>
            <a:r>
              <a:rPr lang="en-US" dirty="0"/>
              <a:t>, whereby </a:t>
            </a:r>
            <a:r>
              <a:rPr lang="en-US" b="1" u="sng" dirty="0">
                <a:solidFill>
                  <a:schemeClr val="tx2">
                    <a:lumMod val="60000"/>
                    <a:lumOff val="40000"/>
                  </a:schemeClr>
                </a:solidFill>
              </a:rPr>
              <a:t>solid </a:t>
            </a:r>
            <a:r>
              <a:rPr lang="en-US" b="1" u="sng" dirty="0" smtClean="0">
                <a:solidFill>
                  <a:schemeClr val="tx2">
                    <a:lumMod val="60000"/>
                    <a:lumOff val="40000"/>
                  </a:schemeClr>
                </a:solidFill>
              </a:rPr>
              <a:t>biomass </a:t>
            </a:r>
            <a:r>
              <a:rPr lang="en-US" dirty="0" smtClean="0"/>
              <a:t>is </a:t>
            </a:r>
            <a:r>
              <a:rPr lang="en-US" b="1" dirty="0">
                <a:solidFill>
                  <a:srgbClr val="FF0000"/>
                </a:solidFill>
              </a:rPr>
              <a:t>converted</a:t>
            </a:r>
            <a:r>
              <a:rPr lang="en-US" dirty="0"/>
              <a:t> into a </a:t>
            </a:r>
            <a:r>
              <a:rPr lang="en-US" b="1" u="sng" dirty="0">
                <a:solidFill>
                  <a:schemeClr val="accent5">
                    <a:lumMod val="75000"/>
                  </a:schemeClr>
                </a:solidFill>
              </a:rPr>
              <a:t>fuel gas </a:t>
            </a:r>
            <a:r>
              <a:rPr lang="en-US" dirty="0"/>
              <a:t>that is </a:t>
            </a:r>
            <a:r>
              <a:rPr lang="en-US" dirty="0" smtClean="0"/>
              <a:t>burned together </a:t>
            </a:r>
            <a:r>
              <a:rPr lang="en-US" dirty="0"/>
              <a:t>with the </a:t>
            </a:r>
            <a:r>
              <a:rPr lang="en-US" dirty="0" smtClean="0"/>
              <a:t>coal.</a:t>
            </a:r>
            <a:endParaRPr lang="en-US" dirty="0"/>
          </a:p>
          <a:p>
            <a:r>
              <a:rPr lang="en-US" b="1" dirty="0" smtClean="0">
                <a:solidFill>
                  <a:schemeClr val="accent2">
                    <a:lumMod val="75000"/>
                  </a:schemeClr>
                </a:solidFill>
              </a:rPr>
              <a:t>3-» </a:t>
            </a:r>
            <a:r>
              <a:rPr lang="en-US" b="1" dirty="0">
                <a:solidFill>
                  <a:schemeClr val="accent2">
                    <a:lumMod val="75000"/>
                  </a:schemeClr>
                </a:solidFill>
              </a:rPr>
              <a:t>Parallel co-firing</a:t>
            </a:r>
            <a:r>
              <a:rPr lang="en-US" dirty="0"/>
              <a:t>, whereby </a:t>
            </a:r>
            <a:r>
              <a:rPr lang="en-US" b="1" u="sng" dirty="0">
                <a:solidFill>
                  <a:schemeClr val="accent5">
                    <a:lumMod val="75000"/>
                  </a:schemeClr>
                </a:solidFill>
              </a:rPr>
              <a:t>biomass</a:t>
            </a:r>
            <a:r>
              <a:rPr lang="en-US" dirty="0"/>
              <a:t> is </a:t>
            </a:r>
            <a:r>
              <a:rPr lang="en-US" dirty="0" smtClean="0"/>
              <a:t>burned in </a:t>
            </a:r>
            <a:r>
              <a:rPr lang="en-US" dirty="0"/>
              <a:t>a separate boiler and steam is supplied </a:t>
            </a:r>
            <a:r>
              <a:rPr lang="en-US" dirty="0" smtClean="0"/>
              <a:t>to the </a:t>
            </a:r>
            <a:r>
              <a:rPr lang="en-US" dirty="0"/>
              <a:t>coal-fired power plant.</a:t>
            </a:r>
          </a:p>
        </p:txBody>
      </p:sp>
      <p:sp>
        <p:nvSpPr>
          <p:cNvPr id="5" name="Rectangle 4"/>
          <p:cNvSpPr/>
          <p:nvPr/>
        </p:nvSpPr>
        <p:spPr>
          <a:xfrm>
            <a:off x="762000" y="3581400"/>
            <a:ext cx="7391400" cy="923330"/>
          </a:xfrm>
          <a:prstGeom prst="rect">
            <a:avLst/>
          </a:prstGeom>
        </p:spPr>
        <p:txBody>
          <a:bodyPr wrap="square">
            <a:spAutoFit/>
          </a:bodyPr>
          <a:lstStyle/>
          <a:p>
            <a:r>
              <a:rPr lang="en-US" b="1" u="sng" dirty="0">
                <a:solidFill>
                  <a:schemeClr val="accent2">
                    <a:lumMod val="75000"/>
                  </a:schemeClr>
                </a:solidFill>
              </a:rPr>
              <a:t>In general</a:t>
            </a:r>
            <a:r>
              <a:rPr lang="en-US" dirty="0"/>
              <a:t>, </a:t>
            </a:r>
            <a:r>
              <a:rPr lang="en-US" dirty="0" smtClean="0"/>
              <a:t>fluidized bed boilers </a:t>
            </a:r>
            <a:r>
              <a:rPr lang="en-US" dirty="0"/>
              <a:t>can substitute higher levels of biomass than</a:t>
            </a:r>
          </a:p>
          <a:p>
            <a:r>
              <a:rPr lang="en-US" dirty="0" err="1"/>
              <a:t>pulverised</a:t>
            </a:r>
            <a:r>
              <a:rPr lang="en-US" dirty="0"/>
              <a:t> coal-fired or grate-fired boilers</a:t>
            </a:r>
            <a:r>
              <a:rPr lang="en-US" dirty="0" smtClean="0"/>
              <a:t>.</a:t>
            </a:r>
            <a:r>
              <a:rPr lang="en-US" dirty="0"/>
              <a:t> </a:t>
            </a:r>
            <a:r>
              <a:rPr lang="en-US" dirty="0" smtClean="0"/>
              <a:t>Dedicated biomass </a:t>
            </a:r>
            <a:r>
              <a:rPr lang="en-US" dirty="0"/>
              <a:t>co-firing plants can run up to 100% </a:t>
            </a:r>
            <a:r>
              <a:rPr lang="en-US" dirty="0" smtClean="0"/>
              <a:t>biomass.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04730"/>
            <a:ext cx="7894141" cy="222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691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1447800"/>
            <a:ext cx="5928360" cy="2834640"/>
          </a:xfrm>
        </p:spPr>
        <p:txBody>
          <a:bodyPr>
            <a:normAutofit fontScale="90000"/>
          </a:bodyPr>
          <a:lstStyle/>
          <a:p>
            <a:r>
              <a:rPr lang="en-US" sz="4000" b="1" dirty="0" smtClean="0">
                <a:solidFill>
                  <a:srgbClr val="00B050"/>
                </a:solidFill>
              </a:rPr>
              <a:t>Biogas plant history ,designs</a:t>
            </a:r>
            <a:br>
              <a:rPr lang="en-US" sz="4000" b="1" dirty="0" smtClean="0">
                <a:solidFill>
                  <a:srgbClr val="00B050"/>
                </a:solidFill>
              </a:rPr>
            </a:br>
            <a:r>
              <a:rPr lang="en-US" sz="4000" b="1" dirty="0" smtClean="0">
                <a:solidFill>
                  <a:srgbClr val="00B050"/>
                </a:solidFill>
              </a:rPr>
              <a:t>and </a:t>
            </a:r>
            <a:r>
              <a:rPr lang="en-US" sz="4800" b="1" dirty="0" smtClean="0">
                <a:solidFill>
                  <a:srgbClr val="00B050"/>
                </a:solidFill>
              </a:rPr>
              <a:t/>
            </a:r>
            <a:br>
              <a:rPr lang="en-US" sz="4800" b="1" dirty="0" smtClean="0">
                <a:solidFill>
                  <a:srgbClr val="00B050"/>
                </a:solidFill>
              </a:rPr>
            </a:br>
            <a:r>
              <a:rPr lang="en-US" sz="3600" b="1" dirty="0" smtClean="0">
                <a:solidFill>
                  <a:srgbClr val="00B050"/>
                </a:solidFill>
              </a:rPr>
              <a:t>energy calculations </a:t>
            </a:r>
            <a:br>
              <a:rPr lang="en-US" sz="3600" b="1" dirty="0" smtClean="0">
                <a:solidFill>
                  <a:srgbClr val="00B050"/>
                </a:solidFill>
              </a:rPr>
            </a:br>
            <a:r>
              <a:rPr lang="en-US" sz="3600" b="1" dirty="0" smtClean="0">
                <a:solidFill>
                  <a:srgbClr val="0070C0"/>
                </a:solidFill>
              </a:rPr>
              <a:t>Part (3)</a:t>
            </a:r>
            <a:endParaRPr lang="en-US" sz="4800" b="1" dirty="0">
              <a:solidFill>
                <a:srgbClr val="0070C0"/>
              </a:solidFill>
            </a:endParaRPr>
          </a:p>
        </p:txBody>
      </p:sp>
      <p:sp>
        <p:nvSpPr>
          <p:cNvPr id="3" name="Subtitle 2"/>
          <p:cNvSpPr>
            <a:spLocks noGrp="1"/>
          </p:cNvSpPr>
          <p:nvPr>
            <p:ph type="subTitle" sz="quarter" idx="1"/>
          </p:nvPr>
        </p:nvSpPr>
        <p:spPr>
          <a:xfrm>
            <a:off x="1066800" y="4346863"/>
            <a:ext cx="2362200" cy="1752600"/>
          </a:xfrm>
        </p:spPr>
        <p:txBody>
          <a:bodyPr>
            <a:normAutofit fontScale="92500"/>
          </a:bodyPr>
          <a:lstStyle/>
          <a:p>
            <a:pPr algn="l"/>
            <a:r>
              <a:rPr lang="en-US" b="1" dirty="0" smtClean="0">
                <a:solidFill>
                  <a:srgbClr val="FF0000"/>
                </a:solidFill>
              </a:rPr>
              <a:t>Electricity production from    biogas</a:t>
            </a:r>
            <a:endParaRPr lang="en-US" b="1" dirty="0">
              <a:solidFill>
                <a:srgbClr val="FF0000"/>
              </a:solidFill>
            </a:endParaRPr>
          </a:p>
        </p:txBody>
      </p:sp>
      <p:pic>
        <p:nvPicPr>
          <p:cNvPr id="4" name="Picture 3" descr="C:\Users\Defualt\Desktop\waste-management-recycl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3029" y="5212774"/>
            <a:ext cx="1105592" cy="921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5226629"/>
            <a:ext cx="1102821" cy="893618"/>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51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162800" cy="923330"/>
          </a:xfrm>
          <a:prstGeom prst="rect">
            <a:avLst/>
          </a:prstGeom>
        </p:spPr>
        <p:txBody>
          <a:bodyPr wrap="square">
            <a:spAutoFit/>
          </a:bodyPr>
          <a:lstStyle/>
          <a:p>
            <a:r>
              <a:rPr lang="en-US" b="1" dirty="0" smtClean="0">
                <a:solidFill>
                  <a:srgbClr val="0070C0"/>
                </a:solidFill>
              </a:rPr>
              <a:t>2) Atmospheric phenomena</a:t>
            </a:r>
            <a:r>
              <a:rPr lang="en-US" dirty="0" smtClean="0"/>
              <a:t> </a:t>
            </a:r>
            <a:r>
              <a:rPr lang="en-US" dirty="0"/>
              <a:t>like wind, rain, snow, and hurricanes, are all a result of </a:t>
            </a:r>
            <a:r>
              <a:rPr lang="en-US" dirty="0" smtClean="0"/>
              <a:t>energy transformations </a:t>
            </a:r>
            <a:r>
              <a:rPr lang="en-US" dirty="0"/>
              <a:t>brought about by solar energy on the atmosphere of the earth.</a:t>
            </a:r>
          </a:p>
        </p:txBody>
      </p:sp>
      <p:sp>
        <p:nvSpPr>
          <p:cNvPr id="3" name="Rectangle 2"/>
          <p:cNvSpPr/>
          <p:nvPr/>
        </p:nvSpPr>
        <p:spPr>
          <a:xfrm>
            <a:off x="1110343" y="2567303"/>
            <a:ext cx="6858000" cy="923330"/>
          </a:xfrm>
          <a:prstGeom prst="rect">
            <a:avLst/>
          </a:prstGeom>
        </p:spPr>
        <p:txBody>
          <a:bodyPr wrap="square">
            <a:spAutoFit/>
          </a:bodyPr>
          <a:lstStyle/>
          <a:p>
            <a:r>
              <a:rPr lang="en-US" b="1" dirty="0" smtClean="0">
                <a:solidFill>
                  <a:srgbClr val="0070C0"/>
                </a:solidFill>
              </a:rPr>
              <a:t>3) Sunlight</a:t>
            </a:r>
            <a:r>
              <a:rPr lang="en-US" dirty="0" smtClean="0"/>
              <a:t> </a:t>
            </a:r>
            <a:r>
              <a:rPr lang="en-US" dirty="0"/>
              <a:t>is </a:t>
            </a:r>
            <a:r>
              <a:rPr lang="en-US" dirty="0" smtClean="0"/>
              <a:t>captured </a:t>
            </a:r>
            <a:r>
              <a:rPr lang="en-US" dirty="0"/>
              <a:t>by plants as chemical potential energy in photosynthesis</a:t>
            </a:r>
            <a:r>
              <a:rPr lang="en-US" dirty="0" smtClean="0"/>
              <a:t>, when </a:t>
            </a:r>
            <a:r>
              <a:rPr lang="en-US" dirty="0">
                <a:solidFill>
                  <a:srgbClr val="C00000"/>
                </a:solidFill>
              </a:rPr>
              <a:t>carbon dioxide </a:t>
            </a:r>
            <a:r>
              <a:rPr lang="en-US" dirty="0"/>
              <a:t>and </a:t>
            </a:r>
            <a:r>
              <a:rPr lang="en-US" b="1" dirty="0">
                <a:solidFill>
                  <a:srgbClr val="FFC000"/>
                </a:solidFill>
              </a:rPr>
              <a:t>water</a:t>
            </a:r>
            <a:r>
              <a:rPr lang="en-US" dirty="0"/>
              <a:t> are converted into carbohydrates, lipids, </a:t>
            </a:r>
            <a:r>
              <a:rPr lang="en-US" dirty="0" smtClean="0"/>
              <a:t>and proteins</a:t>
            </a:r>
            <a:r>
              <a:rPr lang="en-US" dirty="0"/>
              <a:t>.</a:t>
            </a:r>
          </a:p>
        </p:txBody>
      </p:sp>
      <p:sp>
        <p:nvSpPr>
          <p:cNvPr id="4" name="Rectangle 3"/>
          <p:cNvSpPr/>
          <p:nvPr/>
        </p:nvSpPr>
        <p:spPr>
          <a:xfrm>
            <a:off x="1110343" y="4049486"/>
            <a:ext cx="6585857" cy="707886"/>
          </a:xfrm>
          <a:prstGeom prst="rect">
            <a:avLst/>
          </a:prstGeom>
        </p:spPr>
        <p:txBody>
          <a:bodyPr wrap="square">
            <a:spAutoFit/>
          </a:bodyPr>
          <a:lstStyle/>
          <a:p>
            <a:r>
              <a:rPr lang="en-US" sz="2000" dirty="0">
                <a:latin typeface="AdvGTIMES-R"/>
              </a:rPr>
              <a:t>This </a:t>
            </a:r>
            <a:r>
              <a:rPr lang="en-US" sz="2000" b="1" dirty="0">
                <a:solidFill>
                  <a:srgbClr val="FF0000"/>
                </a:solidFill>
                <a:latin typeface="AdvGTIMES-R"/>
              </a:rPr>
              <a:t>chemical potential energy </a:t>
            </a:r>
            <a:r>
              <a:rPr lang="en-US" sz="2000" dirty="0">
                <a:latin typeface="AdvGTIMES-R"/>
              </a:rPr>
              <a:t>is responsible for growth and </a:t>
            </a:r>
            <a:r>
              <a:rPr lang="en-US" sz="2000" dirty="0" smtClean="0">
                <a:latin typeface="AdvGTIMES-R"/>
              </a:rPr>
              <a:t>development of </a:t>
            </a:r>
            <a:r>
              <a:rPr lang="en-US" sz="2000" dirty="0">
                <a:latin typeface="AdvGTIMES-R"/>
              </a:rPr>
              <a:t>a biological cell.</a:t>
            </a:r>
            <a:endParaRPr lang="en-US" sz="2000" dirty="0"/>
          </a:p>
        </p:txBody>
      </p:sp>
      <p:sp>
        <p:nvSpPr>
          <p:cNvPr id="5" name="Rectangle 4"/>
          <p:cNvSpPr/>
          <p:nvPr/>
        </p:nvSpPr>
        <p:spPr>
          <a:xfrm>
            <a:off x="1257300" y="5108930"/>
            <a:ext cx="6781800" cy="369332"/>
          </a:xfrm>
          <a:prstGeom prst="rect">
            <a:avLst/>
          </a:prstGeom>
        </p:spPr>
        <p:txBody>
          <a:bodyPr wrap="square">
            <a:spAutoFit/>
          </a:bodyPr>
          <a:lstStyle/>
          <a:p>
            <a:r>
              <a:rPr lang="en-US" dirty="0">
                <a:latin typeface="AdvGTIMES-IT"/>
              </a:rPr>
              <a:t>British thermal unit </a:t>
            </a:r>
            <a:r>
              <a:rPr lang="en-US" dirty="0">
                <a:latin typeface="AdvGTIMES-R"/>
              </a:rPr>
              <a:t>(Btu) is the energy unit in the English system</a:t>
            </a:r>
            <a:endParaRPr lang="en-US" dirty="0"/>
          </a:p>
        </p:txBody>
      </p:sp>
      <p:sp>
        <p:nvSpPr>
          <p:cNvPr id="7" name="Rectangle 6"/>
          <p:cNvSpPr/>
          <p:nvPr/>
        </p:nvSpPr>
        <p:spPr>
          <a:xfrm>
            <a:off x="1371599" y="5486400"/>
            <a:ext cx="6553201" cy="369332"/>
          </a:xfrm>
          <a:prstGeom prst="rect">
            <a:avLst/>
          </a:prstGeom>
        </p:spPr>
        <p:txBody>
          <a:bodyPr wrap="square">
            <a:spAutoFit/>
          </a:bodyPr>
          <a:lstStyle/>
          <a:p>
            <a:r>
              <a:rPr lang="en-US" dirty="0">
                <a:latin typeface="AdvGTIMES-IT"/>
              </a:rPr>
              <a:t>Calorie </a:t>
            </a:r>
            <a:r>
              <a:rPr lang="en-US" dirty="0">
                <a:latin typeface="AdvGTIMES-R"/>
              </a:rPr>
              <a:t>(</a:t>
            </a:r>
            <a:r>
              <a:rPr lang="en-US" dirty="0" err="1">
                <a:latin typeface="AdvGTIMES-R"/>
              </a:rPr>
              <a:t>cal</a:t>
            </a:r>
            <a:r>
              <a:rPr lang="en-US" dirty="0">
                <a:latin typeface="AdvGTIMES-R"/>
              </a:rPr>
              <a:t>) is the </a:t>
            </a:r>
            <a:r>
              <a:rPr lang="en-US" dirty="0" smtClean="0">
                <a:latin typeface="AdvGTIMES-R"/>
              </a:rPr>
              <a:t>amount </a:t>
            </a:r>
            <a:r>
              <a:rPr lang="en-US" b="1" dirty="0"/>
              <a:t>of energy in the </a:t>
            </a:r>
            <a:r>
              <a:rPr lang="en-US" b="1" dirty="0" smtClean="0"/>
              <a:t>metric system</a:t>
            </a:r>
            <a:endParaRPr lang="en-US" b="1" dirty="0"/>
          </a:p>
        </p:txBody>
      </p:sp>
      <p:sp>
        <p:nvSpPr>
          <p:cNvPr id="8" name="Rectangle 7"/>
          <p:cNvSpPr/>
          <p:nvPr/>
        </p:nvSpPr>
        <p:spPr>
          <a:xfrm>
            <a:off x="1257300" y="4746486"/>
            <a:ext cx="889987" cy="369332"/>
          </a:xfrm>
          <a:prstGeom prst="rect">
            <a:avLst/>
          </a:prstGeom>
        </p:spPr>
        <p:txBody>
          <a:bodyPr wrap="none">
            <a:spAutoFit/>
          </a:bodyPr>
          <a:lstStyle/>
          <a:p>
            <a:r>
              <a:rPr lang="en-US" b="1" u="sng" dirty="0" smtClean="0">
                <a:solidFill>
                  <a:srgbClr val="FF0000"/>
                </a:solidFill>
                <a:latin typeface="AdvGTIMES-IT"/>
              </a:rPr>
              <a:t>Unites</a:t>
            </a:r>
            <a:endParaRPr lang="en-US" b="1" u="sng" dirty="0">
              <a:solidFill>
                <a:srgbClr val="FF0000"/>
              </a:solidFill>
            </a:endParaRPr>
          </a:p>
        </p:txBody>
      </p:sp>
    </p:spTree>
    <p:extLst>
      <p:ext uri="{BB962C8B-B14F-4D97-AF65-F5344CB8AC3E}">
        <p14:creationId xmlns:p14="http://schemas.microsoft.com/office/powerpoint/2010/main" val="355428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467600" cy="1143000"/>
          </a:xfrm>
        </p:spPr>
        <p:txBody>
          <a:bodyPr>
            <a:normAutofit/>
          </a:bodyPr>
          <a:lstStyle/>
          <a:p>
            <a:pPr algn="l"/>
            <a:r>
              <a:rPr lang="en-US" sz="4400" dirty="0" smtClean="0"/>
              <a:t>                    </a:t>
            </a:r>
            <a:r>
              <a:rPr lang="en-US" sz="3200" b="1" dirty="0" smtClean="0">
                <a:solidFill>
                  <a:srgbClr val="FF0000"/>
                </a:solidFill>
                <a:latin typeface="Times New Roman" pitchFamily="18" charset="0"/>
                <a:cs typeface="Times New Roman" pitchFamily="18" charset="0"/>
              </a:rPr>
              <a:t>Biogas??</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001000" cy="4343400"/>
          </a:xfrm>
          <a:noFill/>
        </p:spPr>
        <p:txBody>
          <a:bodyPr>
            <a:normAutofit/>
          </a:bodyPr>
          <a:lstStyle/>
          <a:p>
            <a:pPr marL="36576" indent="0" algn="ctr">
              <a:buNone/>
            </a:pPr>
            <a:r>
              <a:rPr lang="en-US" sz="2600" dirty="0" smtClean="0">
                <a:latin typeface="Times New Roman" pitchFamily="18" charset="0"/>
                <a:cs typeface="Times New Roman" pitchFamily="18" charset="0"/>
              </a:rPr>
              <a:t>Biogas </a:t>
            </a:r>
            <a:r>
              <a:rPr lang="en-US" sz="2600" dirty="0">
                <a:latin typeface="Times New Roman" pitchFamily="18" charset="0"/>
                <a:cs typeface="Times New Roman" pitchFamily="18" charset="0"/>
              </a:rPr>
              <a:t>typically refers to a mixture of gases produced in result of  breakdown of organic matter </a:t>
            </a:r>
            <a:r>
              <a:rPr lang="en-US" sz="2600" dirty="0" smtClean="0">
                <a:latin typeface="Times New Roman" pitchFamily="18" charset="0"/>
                <a:cs typeface="Times New Roman" pitchFamily="18" charset="0"/>
              </a:rPr>
              <a:t>by </a:t>
            </a:r>
            <a:r>
              <a:rPr lang="en-US" sz="2600" dirty="0">
                <a:latin typeface="Times New Roman" pitchFamily="18" charset="0"/>
                <a:cs typeface="Times New Roman" pitchFamily="18" charset="0"/>
              </a:rPr>
              <a:t>the process </a:t>
            </a:r>
            <a:r>
              <a:rPr lang="en-US" sz="2600" dirty="0" smtClean="0">
                <a:latin typeface="Times New Roman" pitchFamily="18" charset="0"/>
                <a:cs typeface="Times New Roman" pitchFamily="18" charset="0"/>
              </a:rPr>
              <a:t>of anaerobic  </a:t>
            </a:r>
            <a:r>
              <a:rPr lang="en-US" sz="2600" dirty="0">
                <a:latin typeface="Times New Roman" pitchFamily="18" charset="0"/>
                <a:cs typeface="Times New Roman" pitchFamily="18" charset="0"/>
              </a:rPr>
              <a:t>fermentation.</a:t>
            </a:r>
          </a:p>
          <a:p>
            <a:pPr marL="36576" indent="0">
              <a:buNone/>
            </a:pPr>
            <a:r>
              <a:rPr lang="en-US" sz="2400" dirty="0" smtClean="0">
                <a:solidFill>
                  <a:schemeClr val="accent2">
                    <a:lumMod val="40000"/>
                    <a:lumOff val="60000"/>
                  </a:schemeClr>
                </a:solidFill>
                <a:latin typeface="Times New Roman" pitchFamily="18" charset="0"/>
                <a:cs typeface="Times New Roman" pitchFamily="18" charset="0"/>
              </a:rPr>
              <a:t>                                    </a:t>
            </a:r>
          </a:p>
          <a:p>
            <a:pPr marL="36576" indent="0">
              <a:buNone/>
            </a:pPr>
            <a:r>
              <a:rPr lang="en-US" sz="2400" dirty="0">
                <a:solidFill>
                  <a:schemeClr val="accent2">
                    <a:lumMod val="40000"/>
                    <a:lumOff val="60000"/>
                  </a:schemeClr>
                </a:solidFill>
                <a:latin typeface="Times New Roman" pitchFamily="18" charset="0"/>
                <a:cs typeface="Times New Roman" pitchFamily="18" charset="0"/>
              </a:rPr>
              <a:t> </a:t>
            </a:r>
            <a:r>
              <a:rPr lang="en-US" sz="2400" dirty="0" smtClean="0">
                <a:solidFill>
                  <a:schemeClr val="accent2">
                    <a:lumMod val="40000"/>
                    <a:lumOff val="60000"/>
                  </a:schemeClr>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Composition</a:t>
            </a:r>
          </a:p>
          <a:p>
            <a:pPr marL="36576" indent="0">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Methane </a:t>
            </a:r>
            <a:r>
              <a:rPr lang="en-US" sz="2000" dirty="0">
                <a:latin typeface="Times New Roman" pitchFamily="18" charset="0"/>
                <a:cs typeface="Times New Roman" pitchFamily="18" charset="0"/>
              </a:rPr>
              <a:t>(CH4)               </a:t>
            </a:r>
            <a:r>
              <a:rPr lang="en-US" sz="2000" dirty="0" smtClean="0">
                <a:latin typeface="Times New Roman" pitchFamily="18" charset="0"/>
                <a:cs typeface="Times New Roman" pitchFamily="18" charset="0"/>
              </a:rPr>
              <a:t>40-75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Water </a:t>
            </a:r>
            <a:r>
              <a:rPr lang="en-US" sz="2000" dirty="0">
                <a:latin typeface="Times New Roman" pitchFamily="18" charset="0"/>
                <a:cs typeface="Times New Roman" pitchFamily="18" charset="0"/>
              </a:rPr>
              <a:t>(H2O)                    </a:t>
            </a:r>
            <a:r>
              <a:rPr lang="en-US" sz="2000" dirty="0" smtClean="0">
                <a:latin typeface="Times New Roman" pitchFamily="18" charset="0"/>
                <a:cs typeface="Times New Roman" pitchFamily="18" charset="0"/>
              </a:rPr>
              <a:t>  0-10%</a:t>
            </a:r>
          </a:p>
          <a:p>
            <a:r>
              <a:rPr lang="en-US" sz="2000" dirty="0" smtClean="0">
                <a:latin typeface="Times New Roman" pitchFamily="18" charset="0"/>
                <a:cs typeface="Times New Roman" pitchFamily="18" charset="0"/>
              </a:rPr>
              <a:t>Carbon </a:t>
            </a:r>
            <a:r>
              <a:rPr lang="en-US" sz="2000" dirty="0">
                <a:latin typeface="Times New Roman" pitchFamily="18" charset="0"/>
                <a:cs typeface="Times New Roman" pitchFamily="18" charset="0"/>
              </a:rPr>
              <a:t>dioxide (CO2)    </a:t>
            </a:r>
            <a:r>
              <a:rPr lang="en-US" sz="2000" dirty="0" smtClean="0">
                <a:latin typeface="Times New Roman" pitchFamily="18" charset="0"/>
                <a:cs typeface="Times New Roman" pitchFamily="18" charset="0"/>
              </a:rPr>
              <a:t>25-55</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Hydrogen </a:t>
            </a:r>
            <a:r>
              <a:rPr lang="en-US" sz="2000" dirty="0">
                <a:latin typeface="Times New Roman" pitchFamily="18" charset="0"/>
                <a:cs typeface="Times New Roman" pitchFamily="18" charset="0"/>
              </a:rPr>
              <a:t>sulfide(H2S)    </a:t>
            </a:r>
            <a:r>
              <a:rPr lang="en-US" sz="2000" dirty="0" smtClean="0">
                <a:latin typeface="Times New Roman" pitchFamily="18" charset="0"/>
                <a:cs typeface="Times New Roman" pitchFamily="18" charset="0"/>
              </a:rPr>
              <a:t>  1-3%   </a:t>
            </a:r>
          </a:p>
          <a:p>
            <a:r>
              <a:rPr lang="en-US" sz="2000" dirty="0" smtClean="0">
                <a:latin typeface="Times New Roman" pitchFamily="18" charset="0"/>
                <a:cs typeface="Times New Roman" pitchFamily="18" charset="0"/>
              </a:rPr>
              <a:t>Ammonia </a:t>
            </a:r>
            <a:r>
              <a:rPr lang="en-US" sz="2000" dirty="0">
                <a:latin typeface="Times New Roman" pitchFamily="18" charset="0"/>
                <a:cs typeface="Times New Roman" pitchFamily="18" charset="0"/>
              </a:rPr>
              <a:t>(NH3)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0-1%       </a:t>
            </a:r>
            <a:r>
              <a:rPr lang="en-US" sz="2000" dirty="0" smtClean="0">
                <a:latin typeface="Times New Roman" pitchFamily="18" charset="0"/>
                <a:cs typeface="Times New Roman" pitchFamily="18" charset="0"/>
              </a:rPr>
              <a:t>  Nitrogen </a:t>
            </a:r>
            <a:r>
              <a:rPr lang="en-US" sz="2000" dirty="0">
                <a:latin typeface="Times New Roman" pitchFamily="18" charset="0"/>
                <a:cs typeface="Times New Roman" pitchFamily="18" charset="0"/>
              </a:rPr>
              <a:t>(N2)    </a:t>
            </a:r>
            <a:r>
              <a:rPr lang="en-US" sz="2000" dirty="0" smtClean="0">
                <a:latin typeface="Times New Roman" pitchFamily="18" charset="0"/>
                <a:cs typeface="Times New Roman" pitchFamily="18" charset="0"/>
              </a:rPr>
              <a:t>                 0-5%           </a:t>
            </a:r>
          </a:p>
          <a:p>
            <a:r>
              <a:rPr lang="en-US" sz="2000" dirty="0" smtClean="0">
                <a:latin typeface="Times New Roman" pitchFamily="18" charset="0"/>
                <a:cs typeface="Times New Roman" pitchFamily="18" charset="0"/>
              </a:rPr>
              <a:t>Oxygen </a:t>
            </a:r>
            <a:r>
              <a:rPr lang="en-US" sz="2000" dirty="0">
                <a:latin typeface="Times New Roman" pitchFamily="18" charset="0"/>
                <a:cs typeface="Times New Roman" pitchFamily="18" charset="0"/>
              </a:rPr>
              <a:t>(O2)                   </a:t>
            </a:r>
            <a:r>
              <a:rPr lang="en-US" sz="2000" dirty="0" smtClean="0">
                <a:latin typeface="Times New Roman" pitchFamily="18" charset="0"/>
                <a:cs typeface="Times New Roman" pitchFamily="18" charset="0"/>
              </a:rPr>
              <a:t>0-1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Hydrogen </a:t>
            </a:r>
            <a:r>
              <a:rPr lang="en-US" sz="2000" dirty="0">
                <a:latin typeface="Times New Roman" pitchFamily="18" charset="0"/>
                <a:cs typeface="Times New Roman" pitchFamily="18" charset="0"/>
              </a:rPr>
              <a:t>(H2)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0-1%</a:t>
            </a:r>
          </a:p>
          <a:p>
            <a:endParaRPr lang="en-US" dirty="0"/>
          </a:p>
        </p:txBody>
      </p:sp>
    </p:spTree>
    <p:extLst>
      <p:ext uri="{BB962C8B-B14F-4D97-AF65-F5344CB8AC3E}">
        <p14:creationId xmlns:p14="http://schemas.microsoft.com/office/powerpoint/2010/main" val="1513540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304800"/>
            <a:ext cx="8229600" cy="1371600"/>
          </a:xfrm>
        </p:spPr>
        <p:txBody>
          <a:bodyPr/>
          <a:lstStyle/>
          <a:p>
            <a:r>
              <a:rPr lang="en-US" b="1" dirty="0">
                <a:solidFill>
                  <a:srgbClr val="00B050"/>
                </a:solidFill>
              </a:rPr>
              <a:t>Introduction  </a:t>
            </a:r>
          </a:p>
        </p:txBody>
      </p:sp>
      <p:pic>
        <p:nvPicPr>
          <p:cNvPr id="60432" name="Picture 16" descr="digestion pictur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880038" y="1981200"/>
            <a:ext cx="538392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4741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ChangeArrowheads="1"/>
          </p:cNvSpPr>
          <p:nvPr/>
        </p:nvSpPr>
        <p:spPr bwMode="auto">
          <a:xfrm>
            <a:off x="898525" y="1628775"/>
            <a:ext cx="5689600" cy="1439863"/>
          </a:xfrm>
          <a:prstGeom prst="rect">
            <a:avLst/>
          </a:prstGeom>
          <a:solidFill>
            <a:schemeClr val="accent2"/>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4" name="Rectangle 2"/>
          <p:cNvSpPr>
            <a:spLocks noGrp="1" noChangeArrowheads="1"/>
          </p:cNvSpPr>
          <p:nvPr>
            <p:ph type="title"/>
          </p:nvPr>
        </p:nvSpPr>
        <p:spPr>
          <a:xfrm>
            <a:off x="468313" y="0"/>
            <a:ext cx="8229600" cy="936625"/>
          </a:xfrm>
        </p:spPr>
        <p:txBody>
          <a:bodyPr/>
          <a:lstStyle/>
          <a:p>
            <a:r>
              <a:rPr lang="en-US" b="1" dirty="0">
                <a:solidFill>
                  <a:srgbClr val="FF0000"/>
                </a:solidFill>
              </a:rPr>
              <a:t>Anaerobic Digestion </a:t>
            </a:r>
          </a:p>
        </p:txBody>
      </p:sp>
      <p:sp>
        <p:nvSpPr>
          <p:cNvPr id="69635" name="Rectangle 3"/>
          <p:cNvSpPr>
            <a:spLocks noGrp="1" noChangeArrowheads="1"/>
          </p:cNvSpPr>
          <p:nvPr>
            <p:ph idx="1"/>
          </p:nvPr>
        </p:nvSpPr>
        <p:spPr>
          <a:xfrm>
            <a:off x="457200" y="981075"/>
            <a:ext cx="8229600" cy="5543550"/>
          </a:xfrm>
        </p:spPr>
        <p:txBody>
          <a:bodyPr/>
          <a:lstStyle/>
          <a:p>
            <a:r>
              <a:rPr lang="en-US" dirty="0">
                <a:solidFill>
                  <a:srgbClr val="00B050"/>
                </a:solidFill>
              </a:rPr>
              <a:t>Anaerobic digestion (AD)</a:t>
            </a:r>
          </a:p>
          <a:p>
            <a:pPr lvl="1">
              <a:buFont typeface="Wingdings" pitchFamily="2" charset="2"/>
              <a:buNone/>
            </a:pPr>
            <a:r>
              <a:rPr lang="en-US" dirty="0"/>
              <a:t>Organic Matter + H</a:t>
            </a:r>
            <a:r>
              <a:rPr lang="en-US" sz="2000" dirty="0"/>
              <a:t>2</a:t>
            </a:r>
            <a:r>
              <a:rPr lang="en-US" dirty="0"/>
              <a:t>O + Bacteria</a:t>
            </a:r>
          </a:p>
          <a:p>
            <a:pPr lvl="1"/>
            <a:endParaRPr lang="en-US" dirty="0"/>
          </a:p>
          <a:p>
            <a:pPr lvl="1">
              <a:buFont typeface="Wingdings" pitchFamily="2" charset="2"/>
              <a:buNone/>
            </a:pPr>
            <a:r>
              <a:rPr lang="en-US" dirty="0"/>
              <a:t>        CH</a:t>
            </a:r>
            <a:r>
              <a:rPr lang="en-US" sz="2000" dirty="0"/>
              <a:t>4</a:t>
            </a:r>
            <a:r>
              <a:rPr lang="en-US" dirty="0"/>
              <a:t> + CO</a:t>
            </a:r>
            <a:r>
              <a:rPr lang="en-US" sz="2000" dirty="0"/>
              <a:t>2</a:t>
            </a:r>
            <a:r>
              <a:rPr lang="en-US" dirty="0"/>
              <a:t> + NH</a:t>
            </a:r>
            <a:r>
              <a:rPr lang="en-US" sz="2000" dirty="0"/>
              <a:t>3</a:t>
            </a:r>
            <a:r>
              <a:rPr lang="en-US" dirty="0"/>
              <a:t> + H</a:t>
            </a:r>
            <a:r>
              <a:rPr lang="en-US" sz="2000" dirty="0"/>
              <a:t>2</a:t>
            </a:r>
            <a:r>
              <a:rPr lang="en-US" dirty="0"/>
              <a:t>S  </a:t>
            </a:r>
          </a:p>
          <a:p>
            <a:pPr lvl="1"/>
            <a:r>
              <a:rPr lang="en-US" dirty="0"/>
              <a:t>Traditionally</a:t>
            </a:r>
          </a:p>
          <a:p>
            <a:pPr lvl="2"/>
            <a:r>
              <a:rPr lang="en-US" dirty="0"/>
              <a:t>Single substrate and single purpose </a:t>
            </a:r>
          </a:p>
          <a:p>
            <a:pPr lvl="3"/>
            <a:r>
              <a:rPr lang="en-US" dirty="0"/>
              <a:t>Manure was digested to produce energy </a:t>
            </a:r>
          </a:p>
          <a:p>
            <a:pPr lvl="3"/>
            <a:r>
              <a:rPr lang="en-US" dirty="0"/>
              <a:t>Sewage sludge should be stabilized</a:t>
            </a:r>
          </a:p>
          <a:p>
            <a:pPr lvl="3"/>
            <a:r>
              <a:rPr lang="en-US" dirty="0"/>
              <a:t>Industrial waste water should be pre-treated</a:t>
            </a:r>
          </a:p>
          <a:p>
            <a:pPr lvl="1"/>
            <a:r>
              <a:rPr lang="en-US" dirty="0"/>
              <a:t>Recently </a:t>
            </a:r>
          </a:p>
          <a:p>
            <a:pPr lvl="3"/>
            <a:r>
              <a:rPr lang="en-US" dirty="0"/>
              <a:t>Co-digestion of two or more substrate and multi-purpose  </a:t>
            </a:r>
          </a:p>
          <a:p>
            <a:pPr lvl="1"/>
            <a:endParaRPr lang="en-US" dirty="0"/>
          </a:p>
        </p:txBody>
      </p:sp>
      <p:sp>
        <p:nvSpPr>
          <p:cNvPr id="69636" name="Line 4"/>
          <p:cNvSpPr>
            <a:spLocks noChangeShapeType="1"/>
          </p:cNvSpPr>
          <p:nvPr/>
        </p:nvSpPr>
        <p:spPr bwMode="auto">
          <a:xfrm flipH="1">
            <a:off x="3995738" y="2060575"/>
            <a:ext cx="0" cy="647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05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blinds(horizontal)">
                                      <p:cBhvr>
                                        <p:cTn id="7" dur="3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2513"/>
            <a:ext cx="7086600" cy="533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16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33388"/>
            <a:ext cx="7953375"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25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33400"/>
            <a:ext cx="8174480"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81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55528" cy="494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217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33413"/>
            <a:ext cx="785812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245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1" y="1089932"/>
            <a:ext cx="78390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281" y="533400"/>
            <a:ext cx="3286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366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86600" cy="960438"/>
          </a:xfrm>
        </p:spPr>
        <p:txBody>
          <a:bodyPr>
            <a:noAutofit/>
          </a:bodyPr>
          <a:lstStyle/>
          <a:p>
            <a:r>
              <a:rPr lang="en-US" sz="3600" b="1" dirty="0">
                <a:solidFill>
                  <a:srgbClr val="00B050"/>
                </a:solidFill>
                <a:latin typeface="Times New Roman" pitchFamily="18" charset="0"/>
                <a:cs typeface="Times New Roman" pitchFamily="18" charset="0"/>
              </a:rPr>
              <a:t>Introduction of biogas plant</a:t>
            </a:r>
            <a:r>
              <a:rPr lang="en-US" sz="3600" dirty="0">
                <a:solidFill>
                  <a:srgbClr val="00B050"/>
                </a:solidFill>
              </a:rPr>
              <a:t/>
            </a:r>
            <a:br>
              <a:rPr lang="en-US" sz="3600" dirty="0">
                <a:solidFill>
                  <a:srgbClr val="00B050"/>
                </a:solidFill>
              </a:rPr>
            </a:br>
            <a:endParaRPr lang="en-US" sz="3600" dirty="0">
              <a:solidFill>
                <a:srgbClr val="00B050"/>
              </a:solidFill>
            </a:endParaRPr>
          </a:p>
        </p:txBody>
      </p:sp>
      <p:sp>
        <p:nvSpPr>
          <p:cNvPr id="3" name="Content Placeholder 2"/>
          <p:cNvSpPr>
            <a:spLocks noGrp="1"/>
          </p:cNvSpPr>
          <p:nvPr>
            <p:ph idx="1"/>
          </p:nvPr>
        </p:nvSpPr>
        <p:spPr>
          <a:xfrm>
            <a:off x="381000" y="1752600"/>
            <a:ext cx="7543800" cy="4373563"/>
          </a:xfrm>
        </p:spPr>
        <p:txBody>
          <a:bodyPr>
            <a:noAutofit/>
          </a:bodyPr>
          <a:lstStyle/>
          <a:p>
            <a:r>
              <a:rPr lang="en-US" dirty="0" smtClean="0">
                <a:latin typeface="Times New Roman" pitchFamily="18" charset="0"/>
                <a:cs typeface="Times New Roman" pitchFamily="18" charset="0"/>
              </a:rPr>
              <a:t>Biogas </a:t>
            </a:r>
            <a:r>
              <a:rPr lang="en-US" dirty="0">
                <a:latin typeface="Times New Roman" pitchFamily="18" charset="0"/>
                <a:cs typeface="Times New Roman" pitchFamily="18" charset="0"/>
              </a:rPr>
              <a:t>plant is name often given to an anaerobic digester that treats farm or organic  wastes.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history of biogas plants goes back to ancient Persia and China. It was  observed that rotting vegetables produce flammable gas.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1570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457200"/>
            <a:ext cx="3508076" cy="707886"/>
          </a:xfrm>
          <a:prstGeom prst="rect">
            <a:avLst/>
          </a:prstGeom>
        </p:spPr>
        <p:txBody>
          <a:bodyPr wrap="none">
            <a:spAutoFit/>
          </a:bodyPr>
          <a:lstStyle/>
          <a:p>
            <a:r>
              <a:rPr lang="en-US" sz="4000" b="1" u="sng" dirty="0">
                <a:solidFill>
                  <a:srgbClr val="FF0000"/>
                </a:solidFill>
                <a:latin typeface="AdvGTIMES-B"/>
              </a:rPr>
              <a:t>Energy Types</a:t>
            </a:r>
            <a:endParaRPr lang="en-US" sz="4000" b="1" u="sng" dirty="0">
              <a:solidFill>
                <a:srgbClr val="FF0000"/>
              </a:solidFill>
            </a:endParaRPr>
          </a:p>
        </p:txBody>
      </p:sp>
      <p:sp>
        <p:nvSpPr>
          <p:cNvPr id="3" name="Rectangle 2"/>
          <p:cNvSpPr/>
          <p:nvPr/>
        </p:nvSpPr>
        <p:spPr>
          <a:xfrm>
            <a:off x="1447800" y="1665905"/>
            <a:ext cx="6629400" cy="646331"/>
          </a:xfrm>
          <a:prstGeom prst="rect">
            <a:avLst/>
          </a:prstGeom>
        </p:spPr>
        <p:txBody>
          <a:bodyPr wrap="square">
            <a:spAutoFit/>
          </a:bodyPr>
          <a:lstStyle/>
          <a:p>
            <a:r>
              <a:rPr lang="en-US" b="1" dirty="0">
                <a:solidFill>
                  <a:schemeClr val="accent3">
                    <a:lumMod val="75000"/>
                  </a:schemeClr>
                </a:solidFill>
                <a:latin typeface="AdvGTIMES-R"/>
              </a:rPr>
              <a:t>Primary</a:t>
            </a:r>
            <a:r>
              <a:rPr lang="en-US" dirty="0">
                <a:latin typeface="AdvGTIMES-R"/>
              </a:rPr>
              <a:t> and </a:t>
            </a:r>
            <a:r>
              <a:rPr lang="en-US" b="1" dirty="0">
                <a:solidFill>
                  <a:srgbClr val="FFC000"/>
                </a:solidFill>
                <a:latin typeface="AdvGTIMES-R"/>
              </a:rPr>
              <a:t>secondary</a:t>
            </a:r>
            <a:r>
              <a:rPr lang="en-US" dirty="0">
                <a:latin typeface="AdvGTIMES-R"/>
              </a:rPr>
              <a:t> types of energy are the two main </a:t>
            </a:r>
            <a:r>
              <a:rPr lang="en-US" dirty="0" smtClean="0">
                <a:latin typeface="AdvGTIMES-R"/>
              </a:rPr>
              <a:t>types.</a:t>
            </a:r>
            <a:endParaRPr lang="en-US" dirty="0"/>
          </a:p>
        </p:txBody>
      </p:sp>
      <p:sp>
        <p:nvSpPr>
          <p:cNvPr id="4" name="Rectangle 3"/>
          <p:cNvSpPr/>
          <p:nvPr/>
        </p:nvSpPr>
        <p:spPr>
          <a:xfrm>
            <a:off x="1219200" y="2286000"/>
            <a:ext cx="2159566" cy="369332"/>
          </a:xfrm>
          <a:prstGeom prst="rect">
            <a:avLst/>
          </a:prstGeom>
        </p:spPr>
        <p:txBody>
          <a:bodyPr wrap="none">
            <a:spAutoFit/>
          </a:bodyPr>
          <a:lstStyle/>
          <a:p>
            <a:r>
              <a:rPr lang="en-US" b="1" dirty="0" smtClean="0">
                <a:solidFill>
                  <a:srgbClr val="0070C0"/>
                </a:solidFill>
                <a:latin typeface="AdvGTIMES-BI"/>
              </a:rPr>
              <a:t>1) Primary </a:t>
            </a:r>
            <a:r>
              <a:rPr lang="en-US" b="1" dirty="0">
                <a:solidFill>
                  <a:srgbClr val="0070C0"/>
                </a:solidFill>
                <a:latin typeface="AdvGTIMES-BI"/>
              </a:rPr>
              <a:t>Energy</a:t>
            </a:r>
            <a:endParaRPr lang="en-US" b="1" dirty="0">
              <a:solidFill>
                <a:srgbClr val="0070C0"/>
              </a:solidFill>
            </a:endParaRPr>
          </a:p>
        </p:txBody>
      </p:sp>
      <p:sp>
        <p:nvSpPr>
          <p:cNvPr id="5" name="Rectangle 4"/>
          <p:cNvSpPr/>
          <p:nvPr/>
        </p:nvSpPr>
        <p:spPr>
          <a:xfrm>
            <a:off x="1371600" y="2743200"/>
            <a:ext cx="6858000" cy="3139321"/>
          </a:xfrm>
          <a:prstGeom prst="rect">
            <a:avLst/>
          </a:prstGeom>
        </p:spPr>
        <p:txBody>
          <a:bodyPr wrap="square">
            <a:spAutoFit/>
          </a:bodyPr>
          <a:lstStyle/>
          <a:p>
            <a:r>
              <a:rPr lang="en-US" dirty="0">
                <a:latin typeface="AdvGTIMES-R"/>
              </a:rPr>
              <a:t>is the energy extracted or captured directly from the environment.</a:t>
            </a:r>
          </a:p>
          <a:p>
            <a:endParaRPr lang="en-US" dirty="0" smtClean="0">
              <a:latin typeface="AdvGTIMES-R"/>
            </a:endParaRPr>
          </a:p>
          <a:p>
            <a:r>
              <a:rPr lang="en-US" dirty="0" smtClean="0">
                <a:latin typeface="AdvGTIMES-R"/>
              </a:rPr>
              <a:t>Three </a:t>
            </a:r>
            <a:r>
              <a:rPr lang="en-US" dirty="0">
                <a:latin typeface="AdvGTIMES-R"/>
              </a:rPr>
              <a:t>distinctive groups of primary energy are:</a:t>
            </a:r>
          </a:p>
          <a:p>
            <a:endParaRPr lang="en-US" dirty="0" smtClean="0">
              <a:latin typeface="AdvPSSym"/>
            </a:endParaRPr>
          </a:p>
          <a:p>
            <a:r>
              <a:rPr lang="en-US" dirty="0" smtClean="0">
                <a:latin typeface="AdvPSSym"/>
              </a:rPr>
              <a:t>• </a:t>
            </a:r>
            <a:r>
              <a:rPr lang="en-US" b="1" u="sng" dirty="0">
                <a:solidFill>
                  <a:srgbClr val="C00000"/>
                </a:solidFill>
                <a:latin typeface="AdvGTIMES-R"/>
              </a:rPr>
              <a:t>Nonrenewable energy </a:t>
            </a:r>
            <a:r>
              <a:rPr lang="en-US" dirty="0">
                <a:latin typeface="AdvGTIMES-R"/>
              </a:rPr>
              <a:t>(fossil fuels): coal, crude oil, natural gas, nuclear fuel.</a:t>
            </a:r>
          </a:p>
          <a:p>
            <a:endParaRPr lang="en-US" dirty="0" smtClean="0">
              <a:latin typeface="AdvPSSym"/>
            </a:endParaRPr>
          </a:p>
          <a:p>
            <a:r>
              <a:rPr lang="en-US" dirty="0" smtClean="0">
                <a:latin typeface="AdvPSSym"/>
              </a:rPr>
              <a:t>• </a:t>
            </a:r>
            <a:r>
              <a:rPr lang="en-US" b="1" u="sng" dirty="0">
                <a:solidFill>
                  <a:srgbClr val="C00000"/>
                </a:solidFill>
                <a:latin typeface="AdvGTIMES-R"/>
              </a:rPr>
              <a:t>Renewable energy</a:t>
            </a:r>
            <a:r>
              <a:rPr lang="en-US" dirty="0">
                <a:latin typeface="AdvGTIMES-R"/>
              </a:rPr>
              <a:t>: hydropower, biomass, solar energy, wind, geothermal, </a:t>
            </a:r>
            <a:r>
              <a:rPr lang="en-US" dirty="0" smtClean="0">
                <a:latin typeface="AdvGTIMES-R"/>
              </a:rPr>
              <a:t>and ocean </a:t>
            </a:r>
            <a:r>
              <a:rPr lang="en-US" dirty="0">
                <a:latin typeface="AdvGTIMES-R"/>
              </a:rPr>
              <a:t>energy.</a:t>
            </a:r>
          </a:p>
          <a:p>
            <a:endParaRPr lang="en-US" dirty="0" smtClean="0">
              <a:latin typeface="AdvPSSym"/>
            </a:endParaRPr>
          </a:p>
          <a:p>
            <a:r>
              <a:rPr lang="en-US" b="1" u="sng" dirty="0" smtClean="0">
                <a:latin typeface="AdvPSSym"/>
              </a:rPr>
              <a:t>• </a:t>
            </a:r>
            <a:r>
              <a:rPr lang="en-US" b="1" u="sng" dirty="0">
                <a:solidFill>
                  <a:srgbClr val="C00000"/>
                </a:solidFill>
                <a:latin typeface="AdvGTIMES-R"/>
              </a:rPr>
              <a:t>Waste.</a:t>
            </a:r>
            <a:endParaRPr lang="en-US" b="1" u="sng" dirty="0">
              <a:solidFill>
                <a:srgbClr val="C00000"/>
              </a:solidFill>
            </a:endParaRPr>
          </a:p>
        </p:txBody>
      </p:sp>
    </p:spTree>
    <p:extLst>
      <p:ext uri="{BB962C8B-B14F-4D97-AF65-F5344CB8AC3E}">
        <p14:creationId xmlns:p14="http://schemas.microsoft.com/office/powerpoint/2010/main" val="2830671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754091" cy="1143000"/>
          </a:xfrm>
        </p:spPr>
        <p:txBody>
          <a:bodyPr>
            <a:normAutofit/>
          </a:bodyPr>
          <a:lstStyle/>
          <a:p>
            <a:r>
              <a:rPr lang="en-US" sz="3200" b="1" dirty="0" smtClean="0">
                <a:solidFill>
                  <a:schemeClr val="accent2">
                    <a:lumMod val="40000"/>
                    <a:lumOff val="60000"/>
                  </a:schemeClr>
                </a:solidFill>
                <a:latin typeface="Times New Roman" pitchFamily="18" charset="0"/>
                <a:cs typeface="Times New Roman" pitchFamily="18" charset="0"/>
              </a:rPr>
              <a:t>         </a:t>
            </a:r>
            <a:r>
              <a:rPr lang="en-US" sz="3200" b="1" dirty="0" smtClean="0">
                <a:solidFill>
                  <a:srgbClr val="00B050"/>
                </a:solidFill>
                <a:latin typeface="Times New Roman" pitchFamily="18" charset="0"/>
                <a:cs typeface="Times New Roman" pitchFamily="18" charset="0"/>
              </a:rPr>
              <a:t>Basics behind biogas production</a:t>
            </a:r>
            <a:endParaRPr lang="en-US" sz="3200" b="1" dirty="0">
              <a:solidFill>
                <a:srgbClr val="00B050"/>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100" y="1626998"/>
            <a:ext cx="6136606" cy="3935601"/>
          </a:xfrm>
        </p:spPr>
      </p:pic>
      <p:sp>
        <p:nvSpPr>
          <p:cNvPr id="3" name="Rectangle 2"/>
          <p:cNvSpPr/>
          <p:nvPr/>
        </p:nvSpPr>
        <p:spPr>
          <a:xfrm>
            <a:off x="1066800" y="1503218"/>
            <a:ext cx="6324600" cy="4211782"/>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Tree>
    <p:extLst>
      <p:ext uri="{BB962C8B-B14F-4D97-AF65-F5344CB8AC3E}">
        <p14:creationId xmlns:p14="http://schemas.microsoft.com/office/powerpoint/2010/main" val="2439059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200" b="1" dirty="0" smtClean="0">
                <a:solidFill>
                  <a:srgbClr val="00B050"/>
                </a:solidFill>
                <a:latin typeface="Times New Roman" pitchFamily="18" charset="0"/>
                <a:cs typeface="Times New Roman" pitchFamily="18" charset="0"/>
              </a:rPr>
              <a:t>Types of biogas plants</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077200" cy="5181600"/>
          </a:xfrm>
        </p:spPr>
        <p:txBody>
          <a:bodyPr>
            <a:normAutofit/>
          </a:bodyPr>
          <a:lstStyle/>
          <a:p>
            <a:pPr marL="36576" indent="0">
              <a:buNone/>
            </a:pPr>
            <a:r>
              <a:rPr lang="en-US" sz="2400" b="1" dirty="0" smtClean="0">
                <a:solidFill>
                  <a:srgbClr val="92D050"/>
                </a:solidFill>
                <a:latin typeface="Times New Roman" pitchFamily="18" charset="0"/>
                <a:cs typeface="Times New Roman" pitchFamily="18" charset="0"/>
              </a:rPr>
              <a:t>         1) The </a:t>
            </a:r>
            <a:r>
              <a:rPr lang="en-US" sz="2400" b="1" dirty="0">
                <a:solidFill>
                  <a:srgbClr val="92D050"/>
                </a:solidFill>
                <a:latin typeface="Times New Roman" pitchFamily="18" charset="0"/>
                <a:cs typeface="Times New Roman" pitchFamily="18" charset="0"/>
              </a:rPr>
              <a:t>fixed dome type of biogas pant:</a:t>
            </a:r>
            <a:endParaRPr lang="en-US" sz="2400" dirty="0">
              <a:solidFill>
                <a:srgbClr val="92D050"/>
              </a:solidFill>
              <a:latin typeface="Times New Roman" pitchFamily="18" charset="0"/>
              <a:cs typeface="Times New Roman" pitchFamily="18" charset="0"/>
            </a:endParaRPr>
          </a:p>
          <a:p>
            <a:r>
              <a:rPr lang="en-US" sz="2400" dirty="0">
                <a:latin typeface="Times New Roman" pitchFamily="18" charset="0"/>
                <a:cs typeface="Times New Roman" pitchFamily="18" charset="0"/>
              </a:rPr>
              <a:t>A fixed-dome plant consists of a digester with a fixed, non-movable gas </a:t>
            </a:r>
            <a:r>
              <a:rPr lang="en-US" sz="2400" dirty="0" smtClean="0">
                <a:latin typeface="Times New Roman" pitchFamily="18" charset="0"/>
                <a:cs typeface="Times New Roman" pitchFamily="18" charset="0"/>
              </a:rPr>
              <a:t>holder, which </a:t>
            </a:r>
            <a:r>
              <a:rPr lang="en-US" sz="2400" dirty="0">
                <a:latin typeface="Times New Roman" pitchFamily="18" charset="0"/>
                <a:cs typeface="Times New Roman" pitchFamily="18" charset="0"/>
              </a:rPr>
              <a:t>sits on top of the digester. When gas production starts, the slurry is displaced into the compensation </a:t>
            </a:r>
            <a:r>
              <a:rPr lang="en-US" sz="2400" dirty="0" smtClean="0">
                <a:latin typeface="Times New Roman" pitchFamily="18" charset="0"/>
                <a:cs typeface="Times New Roman" pitchFamily="18" charset="0"/>
              </a:rPr>
              <a:t>tank.</a:t>
            </a:r>
            <a:endParaRPr lang="en-US" sz="2800" dirty="0">
              <a:latin typeface="Times New Roman" pitchFamily="18" charset="0"/>
              <a:cs typeface="Times New Roman" pitchFamily="18" charset="0"/>
            </a:endParaRPr>
          </a:p>
          <a:p>
            <a:pPr marL="36576" indent="0">
              <a:buNone/>
            </a:pPr>
            <a:r>
              <a:rPr lang="en-US" sz="2800" b="1" dirty="0" smtClean="0">
                <a:solidFill>
                  <a:schemeClr val="accent2">
                    <a:lumMod val="40000"/>
                    <a:lumOff val="60000"/>
                  </a:schemeClr>
                </a:solidFill>
                <a:latin typeface="Times New Roman" pitchFamily="18" charset="0"/>
                <a:cs typeface="Times New Roman" pitchFamily="18" charset="0"/>
              </a:rPr>
              <a:t> </a:t>
            </a:r>
            <a:r>
              <a:rPr lang="en-US" sz="2400" b="1" dirty="0" smtClean="0">
                <a:solidFill>
                  <a:schemeClr val="accent2">
                    <a:lumMod val="40000"/>
                    <a:lumOff val="60000"/>
                  </a:schemeClr>
                </a:solidFill>
                <a:latin typeface="Times New Roman" pitchFamily="18" charset="0"/>
                <a:cs typeface="Times New Roman" pitchFamily="18" charset="0"/>
              </a:rPr>
              <a:t>Benefits</a:t>
            </a:r>
            <a:r>
              <a:rPr lang="en-US" sz="2400" b="1" dirty="0">
                <a:solidFill>
                  <a:schemeClr val="accent2">
                    <a:lumMod val="40000"/>
                    <a:lumOff val="60000"/>
                  </a:schemeClr>
                </a:solidFill>
                <a:latin typeface="Times New Roman" pitchFamily="18" charset="0"/>
                <a:cs typeface="Times New Roman" pitchFamily="18" charset="0"/>
              </a:rPr>
              <a:t>:</a:t>
            </a:r>
            <a:endParaRPr lang="en-US" sz="2400" dirty="0">
              <a:solidFill>
                <a:schemeClr val="accent2">
                  <a:lumMod val="40000"/>
                  <a:lumOff val="60000"/>
                </a:schemeClr>
              </a:solidFill>
              <a:latin typeface="Times New Roman" pitchFamily="18" charset="0"/>
              <a:cs typeface="Times New Roman" pitchFamily="18" charset="0"/>
            </a:endParaRPr>
          </a:p>
          <a:p>
            <a:r>
              <a:rPr lang="en-US" sz="2400" dirty="0">
                <a:latin typeface="Times New Roman" pitchFamily="18" charset="0"/>
                <a:cs typeface="Times New Roman" pitchFamily="18" charset="0"/>
              </a:rPr>
              <a:t>-The costs of a fixed-dome biogas plant are relatively low. </a:t>
            </a: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simple as no moving parts exist.</a:t>
            </a:r>
          </a:p>
          <a:p>
            <a:r>
              <a:rPr lang="en-US" sz="2400" dirty="0">
                <a:latin typeface="Times New Roman" pitchFamily="18" charset="0"/>
                <a:cs typeface="Times New Roman" pitchFamily="18" charset="0"/>
              </a:rPr>
              <a:t>- There are also no rusting steel parts and hence a long life of the plant (20 years or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more) can be  expected.</a:t>
            </a:r>
          </a:p>
          <a:p>
            <a:r>
              <a:rPr lang="en-US" sz="2400" dirty="0">
                <a:latin typeface="Times New Roman" pitchFamily="18" charset="0"/>
                <a:cs typeface="Times New Roman" pitchFamily="18" charset="0"/>
              </a:rPr>
              <a:t>-The plant is constructed underground, protecting it from physical damage and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saving space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835352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543800" cy="914400"/>
          </a:xfrm>
        </p:spPr>
        <p:txBody>
          <a:bodyPr>
            <a:normAutofit fontScale="90000"/>
          </a:bodyPr>
          <a:lstStyle/>
          <a:p>
            <a:r>
              <a:rPr lang="en-US" sz="3600" b="1" dirty="0" smtClean="0">
                <a:solidFill>
                  <a:schemeClr val="accent2">
                    <a:lumMod val="40000"/>
                    <a:lumOff val="60000"/>
                  </a:schemeClr>
                </a:solidFill>
                <a:latin typeface="Times New Roman" pitchFamily="18" charset="0"/>
                <a:cs typeface="Times New Roman" pitchFamily="18" charset="0"/>
              </a:rPr>
              <a:t/>
            </a:r>
            <a:br>
              <a:rPr lang="en-US" sz="3600" b="1" dirty="0" smtClean="0">
                <a:solidFill>
                  <a:schemeClr val="accent2">
                    <a:lumMod val="40000"/>
                    <a:lumOff val="60000"/>
                  </a:schemeClr>
                </a:solidFill>
                <a:latin typeface="Times New Roman" pitchFamily="18" charset="0"/>
                <a:cs typeface="Times New Roman" pitchFamily="18" charset="0"/>
              </a:rPr>
            </a:br>
            <a:r>
              <a:rPr lang="en-US" sz="3600" b="1" dirty="0">
                <a:solidFill>
                  <a:schemeClr val="accent2">
                    <a:lumMod val="40000"/>
                    <a:lumOff val="60000"/>
                  </a:schemeClr>
                </a:solidFill>
                <a:latin typeface="Times New Roman" pitchFamily="18" charset="0"/>
                <a:cs typeface="Times New Roman" pitchFamily="18" charset="0"/>
              </a:rPr>
              <a:t/>
            </a:r>
            <a:br>
              <a:rPr lang="en-US" sz="3600" b="1" dirty="0">
                <a:solidFill>
                  <a:schemeClr val="accent2">
                    <a:lumMod val="40000"/>
                    <a:lumOff val="60000"/>
                  </a:schemeClr>
                </a:solidFill>
                <a:latin typeface="Times New Roman" pitchFamily="18" charset="0"/>
                <a:cs typeface="Times New Roman" pitchFamily="18" charset="0"/>
              </a:rPr>
            </a:br>
            <a:r>
              <a:rPr lang="en-US" sz="3600" b="1" dirty="0" smtClean="0">
                <a:solidFill>
                  <a:schemeClr val="accent2">
                    <a:lumMod val="40000"/>
                    <a:lumOff val="60000"/>
                  </a:schemeClr>
                </a:solidFill>
                <a:latin typeface="Times New Roman" pitchFamily="18" charset="0"/>
                <a:cs typeface="Times New Roman" pitchFamily="18" charset="0"/>
              </a:rPr>
              <a:t/>
            </a:r>
            <a:br>
              <a:rPr lang="en-US" sz="3600" b="1" dirty="0" smtClean="0">
                <a:solidFill>
                  <a:schemeClr val="accent2">
                    <a:lumMod val="40000"/>
                    <a:lumOff val="60000"/>
                  </a:schemeClr>
                </a:solidFill>
                <a:latin typeface="Times New Roman" pitchFamily="18" charset="0"/>
                <a:cs typeface="Times New Roman" pitchFamily="18" charset="0"/>
              </a:rPr>
            </a:br>
            <a:r>
              <a:rPr lang="en-US" sz="3600" b="1" dirty="0" smtClean="0">
                <a:solidFill>
                  <a:srgbClr val="92D050"/>
                </a:solidFill>
                <a:latin typeface="Times New Roman" pitchFamily="18" charset="0"/>
                <a:cs typeface="Times New Roman" pitchFamily="18" charset="0"/>
              </a:rPr>
              <a:t>2) </a:t>
            </a:r>
            <a:r>
              <a:rPr lang="en-US" sz="2700" b="1" dirty="0" smtClean="0">
                <a:solidFill>
                  <a:srgbClr val="92D050"/>
                </a:solidFill>
                <a:latin typeface="Times New Roman" pitchFamily="18" charset="0"/>
                <a:cs typeface="Times New Roman" pitchFamily="18" charset="0"/>
              </a:rPr>
              <a:t>The </a:t>
            </a:r>
            <a:r>
              <a:rPr lang="en-US" sz="2700" b="1" dirty="0">
                <a:solidFill>
                  <a:srgbClr val="92D050"/>
                </a:solidFill>
                <a:latin typeface="Times New Roman" pitchFamily="18" charset="0"/>
                <a:cs typeface="Times New Roman" pitchFamily="18" charset="0"/>
              </a:rPr>
              <a:t>floating gas holder type biogas plant</a:t>
            </a:r>
            <a:r>
              <a:rPr lang="en-US" sz="2700" dirty="0">
                <a:solidFill>
                  <a:srgbClr val="92D050"/>
                </a:solidFill>
              </a:rPr>
              <a:t/>
            </a:r>
            <a:br>
              <a:rPr lang="en-US" sz="2700" dirty="0">
                <a:solidFill>
                  <a:srgbClr val="92D050"/>
                </a:solidFill>
              </a:rPr>
            </a:br>
            <a:endParaRPr lang="en-US" sz="2700" dirty="0">
              <a:solidFill>
                <a:srgbClr val="92D050"/>
              </a:solidFill>
            </a:endParaRPr>
          </a:p>
        </p:txBody>
      </p:sp>
      <p:sp>
        <p:nvSpPr>
          <p:cNvPr id="3" name="Content Placeholder 2"/>
          <p:cNvSpPr>
            <a:spLocks noGrp="1"/>
          </p:cNvSpPr>
          <p:nvPr>
            <p:ph idx="1"/>
          </p:nvPr>
        </p:nvSpPr>
        <p:spPr/>
        <p:txBody>
          <a:bodyPr>
            <a:normAutofit lnSpcReduction="10000"/>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floating-drum plant consists of a cylindrical or dome-shaped digester and a moving, floating gas-holder, or drum. The gas-holder floats either directly in the fermenting slurry or in a separate water jacket.</a:t>
            </a:r>
          </a:p>
          <a:p>
            <a:pPr marL="36576" indent="0">
              <a:buNone/>
            </a:pPr>
            <a:r>
              <a:rPr lang="en-US" sz="2400" b="1" dirty="0" smtClean="0">
                <a:solidFill>
                  <a:schemeClr val="accent2">
                    <a:lumMod val="40000"/>
                    <a:lumOff val="60000"/>
                  </a:schemeClr>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Benefits</a:t>
            </a:r>
            <a:r>
              <a:rPr lang="en-US" sz="2400" b="1" dirty="0">
                <a:solidFill>
                  <a:srgbClr val="FF0000"/>
                </a:solidFill>
                <a:latin typeface="Times New Roman" pitchFamily="18" charset="0"/>
                <a:cs typeface="Times New Roman" pitchFamily="18" charset="0"/>
              </a:rPr>
              <a:t>:</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-Floating-drum plants are easy to understand </a:t>
            </a:r>
            <a:r>
              <a:rPr lang="en-US" sz="2400" dirty="0" smtClean="0">
                <a:latin typeface="Times New Roman" pitchFamily="18" charset="0"/>
                <a:cs typeface="Times New Roman" pitchFamily="18" charset="0"/>
              </a:rPr>
              <a:t>and </a:t>
            </a:r>
          </a:p>
          <a:p>
            <a:pPr marL="36576" indent="0">
              <a:buNone/>
            </a:pPr>
            <a:r>
              <a:rPr lang="en-US" sz="2400" dirty="0" smtClean="0">
                <a:latin typeface="Times New Roman" pitchFamily="18" charset="0"/>
                <a:cs typeface="Times New Roman" pitchFamily="18" charset="0"/>
              </a:rPr>
              <a:t>      operate</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-They provide gas at a constant pressure, and the </a:t>
            </a:r>
            <a:endParaRPr lang="en-US" sz="2400" dirty="0" smtClean="0">
              <a:latin typeface="Times New Roman" pitchFamily="18" charset="0"/>
              <a:cs typeface="Times New Roman" pitchFamily="18" charset="0"/>
            </a:endParaRPr>
          </a:p>
          <a:p>
            <a:pPr marL="36576"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stored </a:t>
            </a:r>
            <a:r>
              <a:rPr lang="en-US" sz="2400" dirty="0">
                <a:latin typeface="Times New Roman" pitchFamily="18" charset="0"/>
                <a:cs typeface="Times New Roman" pitchFamily="18" charset="0"/>
              </a:rPr>
              <a:t>gas-volume is </a:t>
            </a:r>
            <a:r>
              <a:rPr lang="en-US" sz="2400" dirty="0" smtClean="0">
                <a:latin typeface="Times New Roman" pitchFamily="18" charset="0"/>
                <a:cs typeface="Times New Roman" pitchFamily="18" charset="0"/>
              </a:rPr>
              <a:t>immediately </a:t>
            </a:r>
            <a:r>
              <a:rPr lang="en-US" sz="2400" dirty="0">
                <a:latin typeface="Times New Roman" pitchFamily="18" charset="0"/>
                <a:cs typeface="Times New Roman" pitchFamily="18" charset="0"/>
              </a:rPr>
              <a:t>recognizable </a:t>
            </a:r>
            <a:r>
              <a:rPr lang="en-US" sz="2400" dirty="0" smtClean="0">
                <a:latin typeface="Times New Roman" pitchFamily="18" charset="0"/>
                <a:cs typeface="Times New Roman" pitchFamily="18" charset="0"/>
              </a:rPr>
              <a:t> </a:t>
            </a:r>
          </a:p>
          <a:p>
            <a:pPr marL="36576"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by </a:t>
            </a:r>
            <a:r>
              <a:rPr lang="en-US" sz="2400" dirty="0">
                <a:latin typeface="Times New Roman" pitchFamily="18" charset="0"/>
                <a:cs typeface="Times New Roman" pitchFamily="18" charset="0"/>
              </a:rPr>
              <a:t>the position of the drum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29837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sz="3200" dirty="0" smtClean="0">
                <a:solidFill>
                  <a:schemeClr val="accent2">
                    <a:lumMod val="40000"/>
                    <a:lumOff val="60000"/>
                  </a:schemeClr>
                </a:solidFill>
                <a:latin typeface="Times New Roman" pitchFamily="18" charset="0"/>
                <a:cs typeface="Times New Roman" pitchFamily="18" charset="0"/>
              </a:rPr>
              <a:t/>
            </a:r>
            <a:br>
              <a:rPr lang="en-US" sz="3200" dirty="0" smtClean="0">
                <a:solidFill>
                  <a:schemeClr val="accent2">
                    <a:lumMod val="40000"/>
                    <a:lumOff val="60000"/>
                  </a:schemeClr>
                </a:solidFill>
                <a:latin typeface="Times New Roman" pitchFamily="18" charset="0"/>
                <a:cs typeface="Times New Roman" pitchFamily="18" charset="0"/>
              </a:rPr>
            </a:br>
            <a:r>
              <a:rPr lang="en-US" sz="3200" dirty="0">
                <a:solidFill>
                  <a:schemeClr val="accent2">
                    <a:lumMod val="40000"/>
                    <a:lumOff val="60000"/>
                  </a:schemeClr>
                </a:solidFill>
                <a:latin typeface="Times New Roman" pitchFamily="18" charset="0"/>
                <a:cs typeface="Times New Roman" pitchFamily="18" charset="0"/>
              </a:rPr>
              <a:t/>
            </a:r>
            <a:br>
              <a:rPr lang="en-US" sz="3200" dirty="0">
                <a:solidFill>
                  <a:schemeClr val="accent2">
                    <a:lumMod val="40000"/>
                    <a:lumOff val="60000"/>
                  </a:schemeClr>
                </a:solidFill>
                <a:latin typeface="Times New Roman" pitchFamily="18" charset="0"/>
                <a:cs typeface="Times New Roman" pitchFamily="18" charset="0"/>
              </a:rPr>
            </a:br>
            <a:r>
              <a:rPr lang="en-US" sz="3200" dirty="0" smtClean="0">
                <a:solidFill>
                  <a:schemeClr val="accent2">
                    <a:lumMod val="40000"/>
                    <a:lumOff val="60000"/>
                  </a:schemeClr>
                </a:solidFill>
                <a:latin typeface="Times New Roman" pitchFamily="18" charset="0"/>
                <a:cs typeface="Times New Roman" pitchFamily="18" charset="0"/>
              </a:rPr>
              <a:t/>
            </a:r>
            <a:br>
              <a:rPr lang="en-US" sz="3200" dirty="0" smtClean="0">
                <a:solidFill>
                  <a:schemeClr val="accent2">
                    <a:lumMod val="40000"/>
                    <a:lumOff val="60000"/>
                  </a:schemeClr>
                </a:solidFill>
                <a:latin typeface="Times New Roman" pitchFamily="18" charset="0"/>
                <a:cs typeface="Times New Roman" pitchFamily="18" charset="0"/>
              </a:rPr>
            </a:br>
            <a:r>
              <a:rPr lang="en-US" sz="3200" dirty="0">
                <a:solidFill>
                  <a:schemeClr val="accent2">
                    <a:lumMod val="40000"/>
                    <a:lumOff val="60000"/>
                  </a:schemeClr>
                </a:solidFill>
                <a:latin typeface="Times New Roman" pitchFamily="18" charset="0"/>
                <a:cs typeface="Times New Roman" pitchFamily="18" charset="0"/>
              </a:rPr>
              <a:t/>
            </a:r>
            <a:br>
              <a:rPr lang="en-US" sz="3200" dirty="0">
                <a:solidFill>
                  <a:schemeClr val="accent2">
                    <a:lumMod val="40000"/>
                    <a:lumOff val="60000"/>
                  </a:schemeClr>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3) Bag type biogas plant</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209800"/>
            <a:ext cx="8229600" cy="4525963"/>
          </a:xfrm>
        </p:spPr>
        <p:txBody>
          <a:bodyPr>
            <a:normAutofit/>
          </a:bodyPr>
          <a:lstStyle/>
          <a:p>
            <a:r>
              <a:rPr lang="en-US" sz="2400" dirty="0" smtClean="0">
                <a:latin typeface="Times New Roman" pitchFamily="18" charset="0"/>
                <a:cs typeface="Times New Roman" pitchFamily="18" charset="0"/>
              </a:rPr>
              <a:t>The</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bag</a:t>
            </a: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type plant</a:t>
            </a:r>
            <a:r>
              <a:rPr lang="en-US" sz="2400" dirty="0">
                <a:latin typeface="Times New Roman" pitchFamily="18" charset="0"/>
                <a:cs typeface="Times New Roman" pitchFamily="18" charset="0"/>
              </a:rPr>
              <a:t> is manufactured high-strength PVC-polyester fabric and other </a:t>
            </a:r>
            <a:r>
              <a:rPr lang="en-US" sz="2400" dirty="0" smtClean="0">
                <a:latin typeface="Times New Roman" pitchFamily="18" charset="0"/>
                <a:cs typeface="Times New Roman" pitchFamily="18" charset="0"/>
              </a:rPr>
              <a:t>compounds.</a:t>
            </a:r>
            <a:endParaRPr lang="en-US" sz="2800" dirty="0" smtClean="0">
              <a:solidFill>
                <a:schemeClr val="accent2">
                  <a:lumMod val="40000"/>
                  <a:lumOff val="60000"/>
                </a:schemeClr>
              </a:solidFill>
              <a:latin typeface="Times New Roman" pitchFamily="18" charset="0"/>
              <a:cs typeface="Times New Roman" pitchFamily="18" charset="0"/>
            </a:endParaRPr>
          </a:p>
          <a:p>
            <a:endParaRPr lang="en-US" sz="2800" dirty="0">
              <a:solidFill>
                <a:schemeClr val="accent2">
                  <a:lumMod val="40000"/>
                  <a:lumOff val="60000"/>
                </a:schemeClr>
              </a:solidFill>
              <a:latin typeface="Times New Roman" pitchFamily="18" charset="0"/>
              <a:cs typeface="Times New Roman" pitchFamily="18" charset="0"/>
            </a:endParaRPr>
          </a:p>
          <a:p>
            <a:pPr marL="36576" indent="0">
              <a:buNone/>
            </a:pPr>
            <a:r>
              <a:rPr lang="en-US" sz="2800" b="1" dirty="0" smtClean="0">
                <a:solidFill>
                  <a:srgbClr val="0070C0"/>
                </a:solidFill>
                <a:latin typeface="Times New Roman" pitchFamily="18" charset="0"/>
                <a:cs typeface="Times New Roman" pitchFamily="18" charset="0"/>
              </a:rPr>
              <a:t>Benefits</a:t>
            </a:r>
          </a:p>
          <a:p>
            <a:r>
              <a:rPr lang="en-US" sz="2800" dirty="0" smtClean="0">
                <a:latin typeface="Times New Roman" pitchFamily="18" charset="0"/>
                <a:cs typeface="Times New Roman" pitchFamily="18" charset="0"/>
              </a:rPr>
              <a:t>More efficiency</a:t>
            </a:r>
          </a:p>
          <a:p>
            <a:r>
              <a:rPr lang="en-US" sz="2800" dirty="0" smtClean="0">
                <a:latin typeface="Times New Roman" pitchFamily="18" charset="0"/>
                <a:cs typeface="Times New Roman" pitchFamily="18" charset="0"/>
              </a:rPr>
              <a:t>No gas leakage</a:t>
            </a:r>
          </a:p>
          <a:p>
            <a:endParaRPr lang="en-US" dirty="0"/>
          </a:p>
        </p:txBody>
      </p:sp>
    </p:spTree>
    <p:extLst>
      <p:ext uri="{BB962C8B-B14F-4D97-AF65-F5344CB8AC3E}">
        <p14:creationId xmlns:p14="http://schemas.microsoft.com/office/powerpoint/2010/main" val="1569031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1143000"/>
          </a:xfrm>
          <a:ln>
            <a:noFill/>
          </a:ln>
        </p:spPr>
        <p:txBody>
          <a:bodyPr>
            <a:normAutofit/>
          </a:bodyPr>
          <a:lstStyle/>
          <a:p>
            <a:r>
              <a:rPr lang="en-US" sz="3200" b="1" dirty="0" smtClean="0">
                <a:solidFill>
                  <a:srgbClr val="00B050"/>
                </a:solidFill>
                <a:latin typeface="Times New Roman" pitchFamily="18" charset="0"/>
                <a:cs typeface="Times New Roman" pitchFamily="18" charset="0"/>
              </a:rPr>
              <a:t>All three types</a:t>
            </a:r>
            <a:endParaRPr lang="en-US" sz="3200" b="1" dirty="0">
              <a:solidFill>
                <a:srgbClr val="00B050"/>
              </a:solidFill>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1504369"/>
            <a:ext cx="6400800" cy="4458861"/>
          </a:xfrm>
        </p:spPr>
      </p:pic>
      <p:sp>
        <p:nvSpPr>
          <p:cNvPr id="5" name="Rectangle 4"/>
          <p:cNvSpPr/>
          <p:nvPr/>
        </p:nvSpPr>
        <p:spPr>
          <a:xfrm>
            <a:off x="914400" y="1226024"/>
            <a:ext cx="6705600" cy="48768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104900" y="3123063"/>
            <a:ext cx="63246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0" y="1485900"/>
            <a:ext cx="0" cy="163830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5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57400"/>
            <a:ext cx="4572000" cy="2123658"/>
          </a:xfrm>
          <a:prstGeom prst="rect">
            <a:avLst/>
          </a:prstGeom>
        </p:spPr>
        <p:txBody>
          <a:bodyPr>
            <a:spAutoFit/>
          </a:bodyPr>
          <a:lstStyle/>
          <a:p>
            <a:pPr algn="ctr"/>
            <a:r>
              <a:rPr lang="en-US" sz="4400" b="1" dirty="0" smtClean="0">
                <a:solidFill>
                  <a:srgbClr val="00B050"/>
                </a:solidFill>
                <a:latin typeface="Times New Roman" pitchFamily="18" charset="0"/>
                <a:cs typeface="Times New Roman" pitchFamily="18" charset="0"/>
              </a:rPr>
              <a:t>Construction of </a:t>
            </a:r>
            <a:r>
              <a:rPr lang="en-US" sz="4400" b="1" dirty="0">
                <a:solidFill>
                  <a:srgbClr val="00B050"/>
                </a:solidFill>
                <a:latin typeface="Times New Roman" pitchFamily="18" charset="0"/>
                <a:cs typeface="Times New Roman" pitchFamily="18" charset="0"/>
              </a:rPr>
              <a:t>biogas </a:t>
            </a:r>
            <a:r>
              <a:rPr lang="en-US" sz="4400" b="1" dirty="0" smtClean="0">
                <a:solidFill>
                  <a:srgbClr val="00B050"/>
                </a:solidFill>
                <a:latin typeface="Times New Roman" pitchFamily="18" charset="0"/>
                <a:cs typeface="Times New Roman" pitchFamily="18" charset="0"/>
              </a:rPr>
              <a:t>plant</a:t>
            </a:r>
          </a:p>
          <a:p>
            <a:pPr algn="ctr"/>
            <a:r>
              <a:rPr lang="en-US" sz="4400" b="1" dirty="0" smtClean="0">
                <a:solidFill>
                  <a:srgbClr val="00B050"/>
                </a:solidFill>
                <a:latin typeface="Times New Roman" pitchFamily="18" charset="0"/>
                <a:cs typeface="Times New Roman" pitchFamily="18" charset="0"/>
              </a:rPr>
              <a:t>     </a:t>
            </a:r>
            <a:r>
              <a:rPr lang="en-US" sz="4400" b="1" dirty="0" smtClean="0">
                <a:solidFill>
                  <a:srgbClr val="0070C0"/>
                </a:solidFill>
                <a:latin typeface="Times New Roman" pitchFamily="18" charset="0"/>
                <a:cs typeface="Times New Roman" pitchFamily="18" charset="0"/>
              </a:rPr>
              <a:t>Part(4)    </a:t>
            </a:r>
            <a:endParaRPr lang="en-US" sz="4400" dirty="0">
              <a:solidFill>
                <a:srgbClr val="0070C0"/>
              </a:solidFill>
            </a:endParaRPr>
          </a:p>
        </p:txBody>
      </p:sp>
    </p:spTree>
    <p:extLst>
      <p:ext uri="{BB962C8B-B14F-4D97-AF65-F5344CB8AC3E}">
        <p14:creationId xmlns:p14="http://schemas.microsoft.com/office/powerpoint/2010/main" val="2184728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1036638"/>
          </a:xfrm>
        </p:spPr>
        <p:txBody>
          <a:bodyPr>
            <a:noAutofit/>
          </a:bodyPr>
          <a:lstStyle/>
          <a:p>
            <a:r>
              <a:rPr lang="en-US" sz="3200" b="1" dirty="0" smtClean="0">
                <a:solidFill>
                  <a:srgbClr val="00B050"/>
                </a:solidFill>
                <a:latin typeface="Times New Roman" pitchFamily="18" charset="0"/>
                <a:cs typeface="Times New Roman" pitchFamily="18" charset="0"/>
              </a:rPr>
              <a:t>Construction </a:t>
            </a:r>
            <a:r>
              <a:rPr lang="en-US" sz="3200" b="1" dirty="0">
                <a:solidFill>
                  <a:srgbClr val="00B050"/>
                </a:solidFill>
                <a:latin typeface="Times New Roman" pitchFamily="18" charset="0"/>
                <a:cs typeface="Times New Roman" pitchFamily="18" charset="0"/>
              </a:rPr>
              <a:t>of biogas plant</a:t>
            </a:r>
            <a:r>
              <a:rPr lang="en-US" sz="3600" b="1" dirty="0">
                <a:solidFill>
                  <a:srgbClr val="00B050"/>
                </a:solidFill>
              </a:rPr>
              <a:t/>
            </a:r>
            <a:br>
              <a:rPr lang="en-US" sz="3600" b="1" dirty="0">
                <a:solidFill>
                  <a:srgbClr val="00B050"/>
                </a:solidFill>
              </a:rPr>
            </a:br>
            <a:endParaRPr lang="en-US" sz="3600" b="1" dirty="0">
              <a:solidFill>
                <a:srgbClr val="00B050"/>
              </a:solidFill>
            </a:endParaRPr>
          </a:p>
        </p:txBody>
      </p:sp>
      <p:sp>
        <p:nvSpPr>
          <p:cNvPr id="3" name="Content Placeholder 2"/>
          <p:cNvSpPr>
            <a:spLocks noGrp="1"/>
          </p:cNvSpPr>
          <p:nvPr>
            <p:ph idx="1"/>
          </p:nvPr>
        </p:nvSpPr>
        <p:spPr/>
        <p:txBody>
          <a:bodyPr>
            <a:normAutofit/>
          </a:bodyPr>
          <a:lstStyle/>
          <a:p>
            <a:pPr marL="36576" indent="0">
              <a:buNone/>
            </a:pPr>
            <a:r>
              <a:rPr lang="en-US" sz="2400" b="1" dirty="0" smtClean="0">
                <a:solidFill>
                  <a:srgbClr val="92D050"/>
                </a:solidFill>
              </a:rPr>
              <a:t>Site </a:t>
            </a:r>
            <a:r>
              <a:rPr lang="en-US" sz="2400" b="1" dirty="0">
                <a:solidFill>
                  <a:srgbClr val="92D050"/>
                </a:solidFill>
              </a:rPr>
              <a:t>selection for biogas plant:</a:t>
            </a:r>
            <a:endParaRPr lang="en-US" sz="2400" dirty="0">
              <a:solidFill>
                <a:srgbClr val="92D050"/>
              </a:solidFill>
            </a:endParaRPr>
          </a:p>
          <a:p>
            <a:endParaRPr lang="en-US" sz="2400" dirty="0" smtClean="0"/>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To make plant operation easier and to avoid wastage of raw feedstock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The plant must be as close as possible to the feedstock supply and water source.</a:t>
            </a:r>
          </a:p>
          <a:p>
            <a:r>
              <a:rPr lang="en-US" sz="2400" dirty="0">
                <a:latin typeface="Times New Roman" pitchFamily="18" charset="0"/>
                <a:cs typeface="Times New Roman" pitchFamily="18" charset="0"/>
              </a:rPr>
              <a:t>-The edge of the foundation of the plant should be at least two meters away from any other structures to avoid risk of damage during construction.</a:t>
            </a:r>
          </a:p>
          <a:p>
            <a:endParaRPr lang="en-US" dirty="0"/>
          </a:p>
        </p:txBody>
      </p:sp>
    </p:spTree>
    <p:extLst>
      <p:ext uri="{BB962C8B-B14F-4D97-AF65-F5344CB8AC3E}">
        <p14:creationId xmlns:p14="http://schemas.microsoft.com/office/powerpoint/2010/main" val="2036171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391400" cy="1112838"/>
          </a:xfrm>
        </p:spPr>
        <p:txBody>
          <a:bodyPr>
            <a:normAutofit fontScale="90000"/>
          </a:bodyPr>
          <a:lstStyle/>
          <a:p>
            <a:r>
              <a:rPr lang="en-US" sz="3100" b="1" dirty="0">
                <a:solidFill>
                  <a:srgbClr val="00B050"/>
                </a:solidFill>
                <a:latin typeface="Times New Roman" pitchFamily="18" charset="0"/>
                <a:cs typeface="Times New Roman" pitchFamily="18" charset="0"/>
              </a:rPr>
              <a:t>Carrying </a:t>
            </a:r>
            <a:r>
              <a:rPr lang="en-US" sz="3100" b="1" dirty="0" smtClean="0">
                <a:solidFill>
                  <a:srgbClr val="00B050"/>
                </a:solidFill>
                <a:latin typeface="Times New Roman" pitchFamily="18" charset="0"/>
                <a:cs typeface="Times New Roman" pitchFamily="18" charset="0"/>
              </a:rPr>
              <a:t> dung </a:t>
            </a:r>
            <a:r>
              <a:rPr lang="en-US" sz="3100" b="1" dirty="0">
                <a:solidFill>
                  <a:srgbClr val="00B050"/>
                </a:solidFill>
                <a:latin typeface="Times New Roman" pitchFamily="18" charset="0"/>
                <a:cs typeface="Times New Roman" pitchFamily="18" charset="0"/>
              </a:rPr>
              <a:t>from shed to biogas plant:</a:t>
            </a:r>
            <a:r>
              <a:rPr lang="en-US" dirty="0">
                <a:solidFill>
                  <a:srgbClr val="00B050"/>
                </a:solidFill>
              </a:rPr>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On-farm </a:t>
            </a:r>
            <a:r>
              <a:rPr lang="en-US" sz="2400" dirty="0">
                <a:latin typeface="Times New Roman" pitchFamily="18" charset="0"/>
                <a:cs typeface="Times New Roman" pitchFamily="18" charset="0"/>
              </a:rPr>
              <a:t>biogas plants </a:t>
            </a:r>
            <a:r>
              <a:rPr lang="en-US" sz="2400" dirty="0" smtClean="0">
                <a:latin typeface="Times New Roman" pitchFamily="18" charset="0"/>
                <a:cs typeface="Times New Roman" pitchFamily="18" charset="0"/>
              </a:rPr>
              <a:t>are feed with animal </a:t>
            </a:r>
            <a:r>
              <a:rPr lang="en-US" sz="2400" dirty="0">
                <a:latin typeface="Times New Roman" pitchFamily="18" charset="0"/>
                <a:cs typeface="Times New Roman" pitchFamily="18" charset="0"/>
              </a:rPr>
              <a:t>dung from adapted </a:t>
            </a:r>
            <a:r>
              <a:rPr lang="en-US" sz="2400" dirty="0" smtClean="0">
                <a:latin typeface="Times New Roman" pitchFamily="18" charset="0"/>
                <a:cs typeface="Times New Roman" pitchFamily="18" charset="0"/>
              </a:rPr>
              <a:t>animal </a:t>
            </a:r>
            <a:r>
              <a:rPr lang="en-US" sz="2400" dirty="0">
                <a:latin typeface="Times New Roman" pitchFamily="18" charset="0"/>
                <a:cs typeface="Times New Roman" pitchFamily="18" charset="0"/>
              </a:rPr>
              <a:t>sheds, mixed  with water and channel it into fermentation pits. These specified channels are so </a:t>
            </a:r>
            <a:r>
              <a:rPr lang="en-US" sz="2400" dirty="0" smtClean="0">
                <a:latin typeface="Times New Roman" pitchFamily="18" charset="0"/>
                <a:cs typeface="Times New Roman" pitchFamily="18" charset="0"/>
              </a:rPr>
              <a:t>inclined </a:t>
            </a:r>
            <a:r>
              <a:rPr lang="en-US" sz="2400" dirty="0">
                <a:latin typeface="Times New Roman" pitchFamily="18" charset="0"/>
                <a:cs typeface="Times New Roman" pitchFamily="18" charset="0"/>
              </a:rPr>
              <a:t>that water mixed dung spontaneously flow toward the biogas plant therefore no extra </a:t>
            </a:r>
            <a:r>
              <a:rPr lang="en-US" sz="2400" dirty="0" smtClean="0">
                <a:latin typeface="Times New Roman" pitchFamily="18" charset="0"/>
                <a:cs typeface="Times New Roman" pitchFamily="18" charset="0"/>
              </a:rPr>
              <a:t>labor </a:t>
            </a:r>
            <a:r>
              <a:rPr lang="en-US" sz="2400" dirty="0">
                <a:latin typeface="Times New Roman" pitchFamily="18" charset="0"/>
                <a:cs typeface="Times New Roman" pitchFamily="18" charset="0"/>
              </a:rPr>
              <a:t>is required to carry it.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farmer  is unable to afford the collection of dung  by channels so it  could be manual (carry &amp; put) so no cost of construction for building these specific channels</a:t>
            </a: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51304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16" y="304800"/>
            <a:ext cx="7010400" cy="1143000"/>
          </a:xfrm>
        </p:spPr>
        <p:txBody>
          <a:bodyPr>
            <a:normAutofit/>
          </a:bodyPr>
          <a:lstStyle/>
          <a:p>
            <a:r>
              <a:rPr lang="en-US" sz="4000" dirty="0" smtClean="0">
                <a:solidFill>
                  <a:srgbClr val="00B050"/>
                </a:solidFill>
                <a:latin typeface="Times New Roman" pitchFamily="18" charset="0"/>
                <a:cs typeface="Times New Roman" pitchFamily="18" charset="0"/>
              </a:rPr>
              <a:t>Requirements for </a:t>
            </a:r>
            <a:r>
              <a:rPr lang="en-US" sz="4400" dirty="0" smtClean="0">
                <a:solidFill>
                  <a:srgbClr val="00B050"/>
                </a:solidFill>
                <a:latin typeface="Times New Roman" pitchFamily="18" charset="0"/>
                <a:cs typeface="Times New Roman" pitchFamily="18" charset="0"/>
              </a:rPr>
              <a:t>5</a:t>
            </a:r>
            <a:r>
              <a:rPr lang="en-US" sz="3200" dirty="0" smtClean="0">
                <a:solidFill>
                  <a:srgbClr val="00B050"/>
                </a:solidFill>
                <a:latin typeface="Times New Roman" pitchFamily="18" charset="0"/>
                <a:cs typeface="Times New Roman" pitchFamily="18" charset="0"/>
              </a:rPr>
              <a:t>m3</a:t>
            </a:r>
            <a:r>
              <a:rPr lang="en-US" sz="4400" dirty="0" smtClean="0">
                <a:solidFill>
                  <a:srgbClr val="00B050"/>
                </a:solidFill>
                <a:latin typeface="Times New Roman" pitchFamily="18" charset="0"/>
                <a:cs typeface="Times New Roman" pitchFamily="18" charset="0"/>
              </a:rPr>
              <a:t> </a:t>
            </a:r>
            <a:r>
              <a:rPr lang="en-US" sz="4000" dirty="0" smtClean="0">
                <a:solidFill>
                  <a:srgbClr val="00B050"/>
                </a:solidFill>
                <a:latin typeface="Times New Roman" pitchFamily="18" charset="0"/>
                <a:cs typeface="Times New Roman" pitchFamily="18" charset="0"/>
              </a:rPr>
              <a:t>plant</a:t>
            </a:r>
            <a:endParaRPr lang="en-US" sz="4000" dirty="0">
              <a:solidFill>
                <a:srgbClr val="00B050"/>
              </a:solidFill>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7671" y="1585118"/>
            <a:ext cx="7062858" cy="452596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09600" y="1447800"/>
            <a:ext cx="7239000" cy="48006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629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Arial" pitchFamily="34" charset="0"/>
                <a:cs typeface="Arial" pitchFamily="34" charset="0"/>
              </a:rPr>
              <a:t>Fixed-Dom Type</a:t>
            </a:r>
            <a:endParaRPr lang="en-US" b="1" dirty="0">
              <a:solidFill>
                <a:srgbClr val="00B05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47800"/>
            <a:ext cx="9144000" cy="5410200"/>
          </a:xfrm>
          <a:prstGeom prst="rect">
            <a:avLst/>
          </a:prstGeom>
          <a:noFill/>
          <a:ln w="9525">
            <a:noFill/>
            <a:miter lim="800000"/>
            <a:headEnd/>
            <a:tailEnd/>
          </a:ln>
          <a:effectLst/>
        </p:spPr>
      </p:pic>
    </p:spTree>
    <p:extLst>
      <p:ext uri="{BB962C8B-B14F-4D97-AF65-F5344CB8AC3E}">
        <p14:creationId xmlns:p14="http://schemas.microsoft.com/office/powerpoint/2010/main" val="326775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2480166" cy="369332"/>
          </a:xfrm>
          <a:prstGeom prst="rect">
            <a:avLst/>
          </a:prstGeom>
        </p:spPr>
        <p:txBody>
          <a:bodyPr wrap="none">
            <a:spAutoFit/>
          </a:bodyPr>
          <a:lstStyle/>
          <a:p>
            <a:r>
              <a:rPr lang="en-US" b="1" dirty="0" smtClean="0">
                <a:solidFill>
                  <a:srgbClr val="0070C0"/>
                </a:solidFill>
                <a:latin typeface="AdvGTIMES-BI"/>
              </a:rPr>
              <a:t>2) Secondary </a:t>
            </a:r>
            <a:r>
              <a:rPr lang="en-US" b="1" dirty="0">
                <a:solidFill>
                  <a:srgbClr val="0070C0"/>
                </a:solidFill>
                <a:latin typeface="AdvGTIMES-BI"/>
              </a:rPr>
              <a:t>Energy</a:t>
            </a:r>
            <a:endParaRPr lang="en-US" b="1" dirty="0">
              <a:solidFill>
                <a:srgbClr val="0070C0"/>
              </a:solidFill>
            </a:endParaRPr>
          </a:p>
        </p:txBody>
      </p:sp>
      <p:sp>
        <p:nvSpPr>
          <p:cNvPr id="3" name="Rectangle 2"/>
          <p:cNvSpPr/>
          <p:nvPr/>
        </p:nvSpPr>
        <p:spPr>
          <a:xfrm>
            <a:off x="1371600" y="1628507"/>
            <a:ext cx="6858000" cy="923330"/>
          </a:xfrm>
          <a:prstGeom prst="rect">
            <a:avLst/>
          </a:prstGeom>
        </p:spPr>
        <p:txBody>
          <a:bodyPr wrap="square">
            <a:spAutoFit/>
          </a:bodyPr>
          <a:lstStyle/>
          <a:p>
            <a:r>
              <a:rPr lang="en-US" dirty="0" smtClean="0">
                <a:solidFill>
                  <a:srgbClr val="FFC000"/>
                </a:solidFill>
                <a:latin typeface="AdvGTIMES-R"/>
              </a:rPr>
              <a:t>The primary energy </a:t>
            </a:r>
            <a:r>
              <a:rPr lang="en-US" dirty="0" smtClean="0">
                <a:latin typeface="AdvGTIMES-R"/>
              </a:rPr>
              <a:t>is </a:t>
            </a:r>
            <a:r>
              <a:rPr lang="en-US" dirty="0">
                <a:latin typeface="AdvGTIMES-R"/>
              </a:rPr>
              <a:t>transformed to </a:t>
            </a:r>
            <a:r>
              <a:rPr lang="en-US" dirty="0">
                <a:solidFill>
                  <a:srgbClr val="00B050"/>
                </a:solidFill>
                <a:latin typeface="AdvGTIMES-IT"/>
              </a:rPr>
              <a:t>secondary energy </a:t>
            </a:r>
            <a:r>
              <a:rPr lang="en-US" dirty="0">
                <a:latin typeface="AdvGTIMES-R"/>
              </a:rPr>
              <a:t>in the form of </a:t>
            </a:r>
            <a:r>
              <a:rPr lang="en-US" dirty="0" smtClean="0">
                <a:latin typeface="AdvGTIMES-R"/>
              </a:rPr>
              <a:t>electrical energy </a:t>
            </a:r>
            <a:r>
              <a:rPr lang="en-US" dirty="0">
                <a:latin typeface="AdvGTIMES-R"/>
              </a:rPr>
              <a:t>or fuel, such as gasoline, fuel oil, methanol, ethanol, and </a:t>
            </a:r>
            <a:r>
              <a:rPr lang="en-US" dirty="0" smtClean="0">
                <a:latin typeface="AdvGTIMES-R"/>
              </a:rPr>
              <a:t>hydrogen.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29" y="2667000"/>
            <a:ext cx="6858000" cy="294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764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143000"/>
          </a:xfrm>
        </p:spPr>
        <p:txBody>
          <a:bodyPr>
            <a:noAutofit/>
          </a:bodyPr>
          <a:lstStyle/>
          <a:p>
            <a:r>
              <a:rPr lang="en-US" sz="4800" dirty="0" smtClean="0"/>
              <a:t/>
            </a:r>
            <a:br>
              <a:rPr lang="en-US" sz="4800" dirty="0" smtClean="0"/>
            </a:br>
            <a:endParaRPr lang="en-US" sz="4800" b="1" dirty="0">
              <a:solidFill>
                <a:srgbClr val="00B050"/>
              </a:solidFill>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533400"/>
            <a:ext cx="7848600" cy="5709266"/>
          </a:xfrm>
          <a:prstGeom prst="rect">
            <a:avLst/>
          </a:prstGeom>
          <a:noFill/>
          <a:ln w="9525">
            <a:noFill/>
            <a:miter lim="800000"/>
            <a:headEnd/>
            <a:tailEnd/>
          </a:ln>
          <a:effectLst/>
        </p:spPr>
      </p:pic>
    </p:spTree>
    <p:extLst>
      <p:ext uri="{BB962C8B-B14F-4D97-AF65-F5344CB8AC3E}">
        <p14:creationId xmlns:p14="http://schemas.microsoft.com/office/powerpoint/2010/main" val="9392237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Arial" pitchFamily="34" charset="0"/>
                <a:cs typeface="Arial" pitchFamily="34" charset="0"/>
              </a:rPr>
              <a:t>Floating Drum plants</a:t>
            </a:r>
            <a:endParaRPr lang="en-US" b="1" dirty="0">
              <a:solidFill>
                <a:srgbClr val="00B050"/>
              </a:solidFill>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524000"/>
            <a:ext cx="9144000" cy="5105400"/>
          </a:xfrm>
          <a:prstGeom prst="rect">
            <a:avLst/>
          </a:prstGeom>
          <a:noFill/>
          <a:ln w="9525">
            <a:noFill/>
            <a:miter lim="800000"/>
            <a:headEnd/>
            <a:tailEnd/>
          </a:ln>
          <a:effectLst/>
        </p:spPr>
      </p:pic>
    </p:spTree>
    <p:extLst>
      <p:ext uri="{BB962C8B-B14F-4D97-AF65-F5344CB8AC3E}">
        <p14:creationId xmlns:p14="http://schemas.microsoft.com/office/powerpoint/2010/main" val="1891729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305800" cy="369332"/>
          </a:xfrm>
          <a:prstGeom prst="rect">
            <a:avLst/>
          </a:prstGeom>
        </p:spPr>
        <p:txBody>
          <a:bodyPr wrap="square">
            <a:spAutoFit/>
          </a:bodyPr>
          <a:lstStyle/>
          <a:p>
            <a:r>
              <a:rPr lang="en-US" dirty="0" smtClean="0"/>
              <a:t>* The </a:t>
            </a:r>
            <a:r>
              <a:rPr lang="en-US" dirty="0"/>
              <a:t>heat of combustion is called the upper calorific value,</a:t>
            </a:r>
          </a:p>
        </p:txBody>
      </p:sp>
      <p:sp>
        <p:nvSpPr>
          <p:cNvPr id="3" name="Rectangle 2"/>
          <p:cNvSpPr/>
          <p:nvPr/>
        </p:nvSpPr>
        <p:spPr>
          <a:xfrm>
            <a:off x="685800" y="1295400"/>
            <a:ext cx="8001000" cy="1200329"/>
          </a:xfrm>
          <a:prstGeom prst="rect">
            <a:avLst/>
          </a:prstGeom>
        </p:spPr>
        <p:txBody>
          <a:bodyPr wrap="square">
            <a:spAutoFit/>
          </a:bodyPr>
          <a:lstStyle/>
          <a:p>
            <a:r>
              <a:rPr lang="en-US" dirty="0" smtClean="0">
                <a:latin typeface="TT18o00"/>
              </a:rPr>
              <a:t>* example </a:t>
            </a:r>
            <a:r>
              <a:rPr lang="en-US" dirty="0">
                <a:latin typeface="TT18o00"/>
              </a:rPr>
              <a:t>of the solid fuel is wood. The dry weight of wood contains about 50% carbon</a:t>
            </a:r>
            <a:r>
              <a:rPr lang="en-US" dirty="0" smtClean="0">
                <a:latin typeface="TT18o00"/>
              </a:rPr>
              <a:t>, 6.3</a:t>
            </a:r>
            <a:r>
              <a:rPr lang="en-US" dirty="0">
                <a:latin typeface="TT18o00"/>
              </a:rPr>
              <a:t>% hydrogen and 44.2% oxygen. During the combustion of wood we obtain relatively small (</a:t>
            </a:r>
            <a:r>
              <a:rPr lang="en-US" dirty="0" smtClean="0">
                <a:latin typeface="TT18o00"/>
              </a:rPr>
              <a:t>0.3- 1</a:t>
            </a:r>
            <a:r>
              <a:rPr lang="en-US" dirty="0">
                <a:latin typeface="TT18o00"/>
              </a:rPr>
              <a:t>%) amount of ash. Wood is classified as </a:t>
            </a:r>
            <a:r>
              <a:rPr lang="en-US" dirty="0" smtClean="0">
                <a:latin typeface="TT1Co00"/>
              </a:rPr>
              <a:t>biomass.</a:t>
            </a:r>
            <a:endParaRPr lang="en-US" dirty="0"/>
          </a:p>
        </p:txBody>
      </p:sp>
      <p:sp>
        <p:nvSpPr>
          <p:cNvPr id="4" name="Rectangle 3"/>
          <p:cNvSpPr/>
          <p:nvPr/>
        </p:nvSpPr>
        <p:spPr>
          <a:xfrm>
            <a:off x="1600200" y="2967335"/>
            <a:ext cx="5257800" cy="1938992"/>
          </a:xfrm>
          <a:prstGeom prst="rect">
            <a:avLst/>
          </a:prstGeom>
        </p:spPr>
        <p:txBody>
          <a:bodyPr wrap="square">
            <a:spAutoFit/>
          </a:bodyPr>
          <a:lstStyle/>
          <a:p>
            <a:r>
              <a:rPr lang="en-US" dirty="0"/>
              <a:t> </a:t>
            </a:r>
            <a:r>
              <a:rPr lang="en-US" sz="2400" b="1" dirty="0">
                <a:solidFill>
                  <a:srgbClr val="FF0000"/>
                </a:solidFill>
              </a:rPr>
              <a:t>Anaerobic digester parameters</a:t>
            </a:r>
          </a:p>
          <a:p>
            <a:endParaRPr lang="en-US" sz="2400" b="1" dirty="0" smtClean="0">
              <a:solidFill>
                <a:srgbClr val="FF0000"/>
              </a:solidFill>
            </a:endParaRPr>
          </a:p>
          <a:p>
            <a:r>
              <a:rPr lang="en-US" sz="2400" b="1" dirty="0" smtClean="0">
                <a:solidFill>
                  <a:srgbClr val="FF0000"/>
                </a:solidFill>
              </a:rPr>
              <a:t> </a:t>
            </a:r>
            <a:r>
              <a:rPr lang="en-US" sz="2400" b="1" dirty="0">
                <a:solidFill>
                  <a:srgbClr val="FF0000"/>
                </a:solidFill>
              </a:rPr>
              <a:t>Biogas production</a:t>
            </a:r>
          </a:p>
          <a:p>
            <a:endParaRPr lang="en-US" sz="2400" b="1" dirty="0" smtClean="0">
              <a:solidFill>
                <a:srgbClr val="FF0000"/>
              </a:solidFill>
            </a:endParaRPr>
          </a:p>
          <a:p>
            <a:r>
              <a:rPr lang="en-US" sz="2400" b="1" dirty="0" smtClean="0">
                <a:solidFill>
                  <a:srgbClr val="FF0000"/>
                </a:solidFill>
              </a:rPr>
              <a:t> </a:t>
            </a:r>
            <a:r>
              <a:rPr lang="en-US" sz="2400" b="1" dirty="0">
                <a:solidFill>
                  <a:srgbClr val="FF0000"/>
                </a:solidFill>
              </a:rPr>
              <a:t>Digester heat balance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215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9050"/>
            <a:ext cx="886777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58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730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188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109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653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934200" cy="514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381000"/>
            <a:ext cx="2514600" cy="523220"/>
          </a:xfrm>
          <a:prstGeom prst="rect">
            <a:avLst/>
          </a:prstGeom>
          <a:noFill/>
        </p:spPr>
        <p:txBody>
          <a:bodyPr wrap="square" rtlCol="0">
            <a:spAutoFit/>
          </a:bodyPr>
          <a:lstStyle/>
          <a:p>
            <a:pPr algn="ctr"/>
            <a:r>
              <a:rPr lang="en-US" sz="2800" b="1" dirty="0" smtClean="0">
                <a:solidFill>
                  <a:srgbClr val="FF0000"/>
                </a:solidFill>
              </a:rPr>
              <a:t>Review</a:t>
            </a:r>
            <a:endParaRPr lang="en-US" sz="2800" b="1" dirty="0">
              <a:solidFill>
                <a:srgbClr val="FF0000"/>
              </a:solidFill>
            </a:endParaRPr>
          </a:p>
        </p:txBody>
      </p:sp>
    </p:spTree>
    <p:extLst>
      <p:ext uri="{BB962C8B-B14F-4D97-AF65-F5344CB8AC3E}">
        <p14:creationId xmlns:p14="http://schemas.microsoft.com/office/powerpoint/2010/main" val="41855705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70" y="461962"/>
            <a:ext cx="78771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715000" cy="491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7693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52438"/>
            <a:ext cx="787717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26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4288"/>
            <a:ext cx="884872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890588"/>
            <a:ext cx="726757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323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1026"/>
          <p:cNvSpPr txBox="1">
            <a:spLocks noChangeArrowheads="1"/>
          </p:cNvSpPr>
          <p:nvPr/>
        </p:nvSpPr>
        <p:spPr bwMode="auto">
          <a:xfrm>
            <a:off x="0" y="1857594"/>
            <a:ext cx="9144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6000" dirty="0">
                <a:solidFill>
                  <a:srgbClr val="996633"/>
                </a:solidFill>
              </a:rPr>
              <a:t>ANAEROBIC SLUDGE DIGESTION</a:t>
            </a:r>
          </a:p>
          <a:p>
            <a:pPr algn="ctr"/>
            <a:r>
              <a:rPr lang="en-US" altLang="en-US" sz="6000" dirty="0">
                <a:solidFill>
                  <a:srgbClr val="996633"/>
                </a:solidFill>
              </a:rPr>
              <a:t>PROCESS</a:t>
            </a:r>
          </a:p>
        </p:txBody>
      </p:sp>
      <p:sp>
        <p:nvSpPr>
          <p:cNvPr id="2" name="Rectangle 1"/>
          <p:cNvSpPr/>
          <p:nvPr/>
        </p:nvSpPr>
        <p:spPr>
          <a:xfrm>
            <a:off x="3462561" y="4785171"/>
            <a:ext cx="2218877" cy="830997"/>
          </a:xfrm>
          <a:prstGeom prst="rect">
            <a:avLst/>
          </a:prstGeom>
        </p:spPr>
        <p:txBody>
          <a:bodyPr wrap="none">
            <a:spAutoFit/>
          </a:bodyPr>
          <a:lstStyle/>
          <a:p>
            <a:pPr algn="ctr"/>
            <a:r>
              <a:rPr lang="en-US" sz="4800" b="1" dirty="0" smtClean="0">
                <a:solidFill>
                  <a:srgbClr val="FF0000"/>
                </a:solidFill>
                <a:latin typeface="Times New Roman" pitchFamily="18" charset="0"/>
                <a:cs typeface="Times New Roman" pitchFamily="18" charset="0"/>
              </a:rPr>
              <a:t>Part(5)</a:t>
            </a:r>
            <a:r>
              <a:rPr lang="en-US" sz="4800" b="1" dirty="0" smtClean="0">
                <a:solidFill>
                  <a:srgbClr val="0070C0"/>
                </a:solidFill>
                <a:latin typeface="Times New Roman" pitchFamily="18" charset="0"/>
                <a:cs typeface="Times New Roman" pitchFamily="18" charset="0"/>
              </a:rPr>
              <a:t> </a:t>
            </a:r>
            <a:endParaRPr lang="en-US" sz="4800" dirty="0"/>
          </a:p>
        </p:txBody>
      </p:sp>
    </p:spTree>
    <p:extLst>
      <p:ext uri="{BB962C8B-B14F-4D97-AF65-F5344CB8AC3E}">
        <p14:creationId xmlns:p14="http://schemas.microsoft.com/office/powerpoint/2010/main" val="29725728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76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5400" u="sng">
                <a:solidFill>
                  <a:srgbClr val="009900"/>
                </a:solidFill>
              </a:rPr>
              <a:t>Digestion Factors</a:t>
            </a:r>
          </a:p>
        </p:txBody>
      </p:sp>
      <p:sp>
        <p:nvSpPr>
          <p:cNvPr id="65539" name="Text Box 3"/>
          <p:cNvSpPr txBox="1">
            <a:spLocks noChangeArrowheads="1"/>
          </p:cNvSpPr>
          <p:nvPr/>
        </p:nvSpPr>
        <p:spPr bwMode="auto">
          <a:xfrm>
            <a:off x="2692400" y="1574800"/>
            <a:ext cx="245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1.  ANAEROBIC</a:t>
            </a:r>
          </a:p>
        </p:txBody>
      </p:sp>
      <p:sp>
        <p:nvSpPr>
          <p:cNvPr id="65540" name="Text Box 4"/>
          <p:cNvSpPr txBox="1">
            <a:spLocks noChangeArrowheads="1"/>
          </p:cNvSpPr>
          <p:nvPr/>
        </p:nvSpPr>
        <p:spPr bwMode="auto">
          <a:xfrm>
            <a:off x="2705100" y="2225675"/>
            <a:ext cx="270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2.  TEMPERTURE</a:t>
            </a:r>
          </a:p>
        </p:txBody>
      </p:sp>
      <p:sp>
        <p:nvSpPr>
          <p:cNvPr id="65541" name="Text Box 5"/>
          <p:cNvSpPr txBox="1">
            <a:spLocks noChangeArrowheads="1"/>
          </p:cNvSpPr>
          <p:nvPr/>
        </p:nvSpPr>
        <p:spPr bwMode="auto">
          <a:xfrm>
            <a:off x="2698750" y="3009900"/>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3.  pH</a:t>
            </a:r>
          </a:p>
        </p:txBody>
      </p:sp>
      <p:sp>
        <p:nvSpPr>
          <p:cNvPr id="65542" name="Text Box 6"/>
          <p:cNvSpPr txBox="1">
            <a:spLocks noChangeArrowheads="1"/>
          </p:cNvSpPr>
          <p:nvPr/>
        </p:nvSpPr>
        <p:spPr bwMode="auto">
          <a:xfrm>
            <a:off x="2676525" y="3887788"/>
            <a:ext cx="314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4.  VOLATILE ACIDS</a:t>
            </a:r>
          </a:p>
        </p:txBody>
      </p:sp>
      <p:sp>
        <p:nvSpPr>
          <p:cNvPr id="65543" name="Text Box 7"/>
          <p:cNvSpPr txBox="1">
            <a:spLocks noChangeArrowheads="1"/>
          </p:cNvSpPr>
          <p:nvPr/>
        </p:nvSpPr>
        <p:spPr bwMode="auto">
          <a:xfrm>
            <a:off x="3811588" y="2587625"/>
            <a:ext cx="256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Mesophilic - Constant</a:t>
            </a:r>
          </a:p>
        </p:txBody>
      </p:sp>
      <p:sp>
        <p:nvSpPr>
          <p:cNvPr id="65544" name="Text Box 8"/>
          <p:cNvSpPr txBox="1">
            <a:spLocks noChangeArrowheads="1"/>
          </p:cNvSpPr>
          <p:nvPr/>
        </p:nvSpPr>
        <p:spPr bwMode="auto">
          <a:xfrm>
            <a:off x="3816350" y="3381375"/>
            <a:ext cx="1833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Best - 6.8 to 7.2</a:t>
            </a:r>
          </a:p>
        </p:txBody>
      </p:sp>
      <p:sp>
        <p:nvSpPr>
          <p:cNvPr id="65545" name="Text Box 9"/>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u="sng">
                <a:solidFill>
                  <a:srgbClr val="FF0000"/>
                </a:solidFill>
                <a:latin typeface="Arial" charset="0"/>
              </a:rPr>
              <a:t>ENVIRONMENT</a:t>
            </a:r>
          </a:p>
        </p:txBody>
      </p:sp>
      <p:sp>
        <p:nvSpPr>
          <p:cNvPr id="65546" name="Text Box 10"/>
          <p:cNvSpPr txBox="1">
            <a:spLocks noChangeArrowheads="1"/>
          </p:cNvSpPr>
          <p:nvPr/>
        </p:nvSpPr>
        <p:spPr bwMode="auto">
          <a:xfrm>
            <a:off x="2705100" y="4716463"/>
            <a:ext cx="368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5.  BUFFERS (Alkalinity)</a:t>
            </a:r>
          </a:p>
        </p:txBody>
      </p:sp>
      <p:sp>
        <p:nvSpPr>
          <p:cNvPr id="346123" name="Text Box 11"/>
          <p:cNvSpPr txBox="1">
            <a:spLocks noChangeArrowheads="1"/>
          </p:cNvSpPr>
          <p:nvPr/>
        </p:nvSpPr>
        <p:spPr bwMode="auto">
          <a:xfrm>
            <a:off x="2682875" y="5541963"/>
            <a:ext cx="339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6.  TOXIC MATERIALS</a:t>
            </a:r>
          </a:p>
        </p:txBody>
      </p:sp>
      <p:sp>
        <p:nvSpPr>
          <p:cNvPr id="346124" name="Text Box 12"/>
          <p:cNvSpPr txBox="1">
            <a:spLocks noChangeArrowheads="1"/>
          </p:cNvSpPr>
          <p:nvPr/>
        </p:nvSpPr>
        <p:spPr bwMode="auto">
          <a:xfrm>
            <a:off x="3863975" y="5114925"/>
            <a:ext cx="3421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Incoming Sludge and Created</a:t>
            </a:r>
          </a:p>
        </p:txBody>
      </p:sp>
      <p:sp>
        <p:nvSpPr>
          <p:cNvPr id="65549" name="Text Box 13"/>
          <p:cNvSpPr txBox="1">
            <a:spLocks noChangeArrowheads="1"/>
          </p:cNvSpPr>
          <p:nvPr/>
        </p:nvSpPr>
        <p:spPr bwMode="auto">
          <a:xfrm>
            <a:off x="3719513" y="1846263"/>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No Oxygen</a:t>
            </a:r>
          </a:p>
        </p:txBody>
      </p:sp>
      <p:sp>
        <p:nvSpPr>
          <p:cNvPr id="65550" name="Text Box 14"/>
          <p:cNvSpPr txBox="1">
            <a:spLocks noChangeArrowheads="1"/>
          </p:cNvSpPr>
          <p:nvPr/>
        </p:nvSpPr>
        <p:spPr bwMode="auto">
          <a:xfrm>
            <a:off x="3821113" y="4291013"/>
            <a:ext cx="1671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Not Excessive</a:t>
            </a:r>
          </a:p>
        </p:txBody>
      </p:sp>
      <p:sp>
        <p:nvSpPr>
          <p:cNvPr id="346127" name="Text Box 15"/>
          <p:cNvSpPr txBox="1">
            <a:spLocks noChangeArrowheads="1"/>
          </p:cNvSpPr>
          <p:nvPr/>
        </p:nvSpPr>
        <p:spPr bwMode="auto">
          <a:xfrm>
            <a:off x="3862388" y="6049963"/>
            <a:ext cx="298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009900"/>
                </a:solidFill>
              </a:rPr>
              <a:t>Inhibit Biological Activity</a:t>
            </a:r>
          </a:p>
        </p:txBody>
      </p:sp>
    </p:spTree>
    <p:extLst>
      <p:ext uri="{BB962C8B-B14F-4D97-AF65-F5344CB8AC3E}">
        <p14:creationId xmlns:p14="http://schemas.microsoft.com/office/powerpoint/2010/main" val="10813064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6124"/>
                                        </p:tgtEl>
                                        <p:attrNameLst>
                                          <p:attrName>style.visibility</p:attrName>
                                        </p:attrNameLst>
                                      </p:cBhvr>
                                      <p:to>
                                        <p:strVal val="visible"/>
                                      </p:to>
                                    </p:set>
                                    <p:anim calcmode="lin" valueType="num">
                                      <p:cBhvr additive="base">
                                        <p:cTn id="7" dur="500" fill="hold"/>
                                        <p:tgtEl>
                                          <p:spTgt spid="346124"/>
                                        </p:tgtEl>
                                        <p:attrNameLst>
                                          <p:attrName>ppt_x</p:attrName>
                                        </p:attrNameLst>
                                      </p:cBhvr>
                                      <p:tavLst>
                                        <p:tav tm="0">
                                          <p:val>
                                            <p:strVal val="1+#ppt_w/2"/>
                                          </p:val>
                                        </p:tav>
                                        <p:tav tm="100000">
                                          <p:val>
                                            <p:strVal val="#ppt_x"/>
                                          </p:val>
                                        </p:tav>
                                      </p:tavLst>
                                    </p:anim>
                                    <p:anim calcmode="lin" valueType="num">
                                      <p:cBhvr additive="base">
                                        <p:cTn id="8" dur="500" fill="hold"/>
                                        <p:tgtEl>
                                          <p:spTgt spid="3461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6123"/>
                                        </p:tgtEl>
                                        <p:attrNameLst>
                                          <p:attrName>style.visibility</p:attrName>
                                        </p:attrNameLst>
                                      </p:cBhvr>
                                      <p:to>
                                        <p:strVal val="visible"/>
                                      </p:to>
                                    </p:set>
                                    <p:anim calcmode="lin" valueType="num">
                                      <p:cBhvr additive="base">
                                        <p:cTn id="13" dur="500" fill="hold"/>
                                        <p:tgtEl>
                                          <p:spTgt spid="346123"/>
                                        </p:tgtEl>
                                        <p:attrNameLst>
                                          <p:attrName>ppt_x</p:attrName>
                                        </p:attrNameLst>
                                      </p:cBhvr>
                                      <p:tavLst>
                                        <p:tav tm="0">
                                          <p:val>
                                            <p:strVal val="0-#ppt_w/2"/>
                                          </p:val>
                                        </p:tav>
                                        <p:tav tm="100000">
                                          <p:val>
                                            <p:strVal val="#ppt_x"/>
                                          </p:val>
                                        </p:tav>
                                      </p:tavLst>
                                    </p:anim>
                                    <p:anim calcmode="lin" valueType="num">
                                      <p:cBhvr additive="base">
                                        <p:cTn id="14" dur="500" fill="hold"/>
                                        <p:tgtEl>
                                          <p:spTgt spid="3461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6127"/>
                                        </p:tgtEl>
                                        <p:attrNameLst>
                                          <p:attrName>style.visibility</p:attrName>
                                        </p:attrNameLst>
                                      </p:cBhvr>
                                      <p:to>
                                        <p:strVal val="visible"/>
                                      </p:to>
                                    </p:set>
                                    <p:anim calcmode="lin" valueType="num">
                                      <p:cBhvr additive="base">
                                        <p:cTn id="19" dur="500" fill="hold"/>
                                        <p:tgtEl>
                                          <p:spTgt spid="346127"/>
                                        </p:tgtEl>
                                        <p:attrNameLst>
                                          <p:attrName>ppt_x</p:attrName>
                                        </p:attrNameLst>
                                      </p:cBhvr>
                                      <p:tavLst>
                                        <p:tav tm="0">
                                          <p:val>
                                            <p:strVal val="1+#ppt_w/2"/>
                                          </p:val>
                                        </p:tav>
                                        <p:tav tm="100000">
                                          <p:val>
                                            <p:strVal val="#ppt_x"/>
                                          </p:val>
                                        </p:tav>
                                      </p:tavLst>
                                    </p:anim>
                                    <p:anim calcmode="lin" valueType="num">
                                      <p:cBhvr additive="base">
                                        <p:cTn id="20" dur="500" fill="hold"/>
                                        <p:tgtEl>
                                          <p:spTgt spid="346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3" grpId="0" autoUpdateAnimBg="0"/>
      <p:bldP spid="346124" grpId="0" autoUpdateAnimBg="0"/>
      <p:bldP spid="34612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0" y="19685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000" u="sng">
                <a:solidFill>
                  <a:srgbClr val="FF0000"/>
                </a:solidFill>
                <a:latin typeface="Arial" charset="0"/>
              </a:rPr>
              <a:t>OPERATION</a:t>
            </a:r>
            <a:r>
              <a:rPr lang="en-US" altLang="en-US" sz="4000">
                <a:solidFill>
                  <a:srgbClr val="FF0000"/>
                </a:solidFill>
                <a:latin typeface="Arial" charset="0"/>
              </a:rPr>
              <a:t>  </a:t>
            </a:r>
            <a:r>
              <a:rPr lang="en-US" altLang="en-US" sz="4000" u="sng">
                <a:solidFill>
                  <a:srgbClr val="FF0000"/>
                </a:solidFill>
                <a:latin typeface="Arial" charset="0"/>
              </a:rPr>
              <a:t>AND</a:t>
            </a:r>
            <a:r>
              <a:rPr lang="en-US" altLang="en-US" sz="4000">
                <a:solidFill>
                  <a:srgbClr val="FF0000"/>
                </a:solidFill>
                <a:latin typeface="Arial" charset="0"/>
              </a:rPr>
              <a:t>  </a:t>
            </a:r>
            <a:r>
              <a:rPr lang="en-US" altLang="en-US" sz="4000" u="sng">
                <a:solidFill>
                  <a:srgbClr val="FF0000"/>
                </a:solidFill>
                <a:latin typeface="Arial" charset="0"/>
              </a:rPr>
              <a:t>CONTROL</a:t>
            </a:r>
          </a:p>
        </p:txBody>
      </p:sp>
      <p:sp>
        <p:nvSpPr>
          <p:cNvPr id="160771" name="Text Box 3"/>
          <p:cNvSpPr txBox="1">
            <a:spLocks noChangeArrowheads="1"/>
          </p:cNvSpPr>
          <p:nvPr/>
        </p:nvSpPr>
        <p:spPr bwMode="auto">
          <a:xfrm>
            <a:off x="0" y="914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5400">
                <a:solidFill>
                  <a:schemeClr val="accent2"/>
                </a:solidFill>
              </a:rPr>
              <a:t>BALANCE !</a:t>
            </a:r>
          </a:p>
        </p:txBody>
      </p:sp>
      <p:sp>
        <p:nvSpPr>
          <p:cNvPr id="160772" name="Text Box 4"/>
          <p:cNvSpPr txBox="1">
            <a:spLocks noChangeArrowheads="1"/>
          </p:cNvSpPr>
          <p:nvPr/>
        </p:nvSpPr>
        <p:spPr bwMode="auto">
          <a:xfrm>
            <a:off x="0" y="1752600"/>
            <a:ext cx="906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008000"/>
                </a:solidFill>
              </a:rPr>
              <a:t>Maintaining Suitable </a:t>
            </a:r>
            <a:r>
              <a:rPr lang="en-US" altLang="en-US">
                <a:solidFill>
                  <a:srgbClr val="FF0000"/>
                </a:solidFill>
              </a:rPr>
              <a:t>Conditions</a:t>
            </a:r>
          </a:p>
          <a:p>
            <a:pPr algn="ctr"/>
            <a:r>
              <a:rPr lang="en-US" altLang="en-US">
                <a:solidFill>
                  <a:srgbClr val="008000"/>
                </a:solidFill>
              </a:rPr>
              <a:t>Maintaining Definite </a:t>
            </a:r>
            <a:r>
              <a:rPr lang="en-US" altLang="en-US">
                <a:solidFill>
                  <a:srgbClr val="FF0000"/>
                </a:solidFill>
              </a:rPr>
              <a:t>Ranges</a:t>
            </a:r>
            <a:r>
              <a:rPr lang="en-US" altLang="en-US">
                <a:solidFill>
                  <a:srgbClr val="008000"/>
                </a:solidFill>
              </a:rPr>
              <a:t> and </a:t>
            </a:r>
            <a:r>
              <a:rPr lang="en-US" altLang="en-US">
                <a:solidFill>
                  <a:srgbClr val="FF0000"/>
                </a:solidFill>
              </a:rPr>
              <a:t>Ratios</a:t>
            </a:r>
          </a:p>
        </p:txBody>
      </p:sp>
      <p:sp>
        <p:nvSpPr>
          <p:cNvPr id="160773" name="Text Box 5"/>
          <p:cNvSpPr txBox="1">
            <a:spLocks noChangeArrowheads="1"/>
          </p:cNvSpPr>
          <p:nvPr/>
        </p:nvSpPr>
        <p:spPr bwMode="auto">
          <a:xfrm>
            <a:off x="1876425" y="2987675"/>
            <a:ext cx="5213350" cy="2940050"/>
          </a:xfrm>
          <a:prstGeom prst="rect">
            <a:avLst/>
          </a:prstGeom>
          <a:noFill/>
          <a:ln w="101600" cmpd="thickThin">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chemeClr val="accent2"/>
                </a:solidFill>
              </a:rPr>
              <a:t>Organic (Solids) Loading</a:t>
            </a:r>
          </a:p>
          <a:p>
            <a:pPr algn="ctr"/>
            <a:r>
              <a:rPr lang="en-US" altLang="en-US">
                <a:solidFill>
                  <a:schemeClr val="accent2"/>
                </a:solidFill>
              </a:rPr>
              <a:t>Alkalinity</a:t>
            </a:r>
          </a:p>
          <a:p>
            <a:pPr algn="ctr"/>
            <a:r>
              <a:rPr lang="en-US" altLang="en-US">
                <a:solidFill>
                  <a:schemeClr val="accent2"/>
                </a:solidFill>
              </a:rPr>
              <a:t>Volatile Acids</a:t>
            </a:r>
          </a:p>
          <a:p>
            <a:pPr algn="ctr"/>
            <a:r>
              <a:rPr lang="en-US" altLang="en-US">
                <a:solidFill>
                  <a:schemeClr val="accent2"/>
                </a:solidFill>
              </a:rPr>
              <a:t>Temperature</a:t>
            </a:r>
          </a:p>
          <a:p>
            <a:pPr algn="ctr"/>
            <a:r>
              <a:rPr lang="en-US" altLang="en-US">
                <a:solidFill>
                  <a:schemeClr val="accent2"/>
                </a:solidFill>
              </a:rPr>
              <a:t>Mixing</a:t>
            </a:r>
          </a:p>
        </p:txBody>
      </p:sp>
    </p:spTree>
    <p:extLst>
      <p:ext uri="{BB962C8B-B14F-4D97-AF65-F5344CB8AC3E}">
        <p14:creationId xmlns:p14="http://schemas.microsoft.com/office/powerpoint/2010/main" val="3170293914"/>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60770"/>
                                        </p:tgtEl>
                                        <p:attrNameLst>
                                          <p:attrName>style.visibility</p:attrName>
                                        </p:attrNameLst>
                                      </p:cBhvr>
                                      <p:to>
                                        <p:strVal val="visible"/>
                                      </p:to>
                                    </p:set>
                                    <p:anim calcmode="lin" valueType="num">
                                      <p:cBhvr additive="base">
                                        <p:cTn id="7" dur="300" fill="hold"/>
                                        <p:tgtEl>
                                          <p:spTgt spid="160770"/>
                                        </p:tgtEl>
                                        <p:attrNameLst>
                                          <p:attrName>ppt_x</p:attrName>
                                        </p:attrNameLst>
                                      </p:cBhvr>
                                      <p:tavLst>
                                        <p:tav tm="0">
                                          <p:val>
                                            <p:strVal val="#ppt_x"/>
                                          </p:val>
                                        </p:tav>
                                        <p:tav tm="100000">
                                          <p:val>
                                            <p:strVal val="#ppt_x"/>
                                          </p:val>
                                        </p:tav>
                                      </p:tavLst>
                                    </p:anim>
                                    <p:anim calcmode="lin" valueType="num">
                                      <p:cBhvr additive="base">
                                        <p:cTn id="8" dur="300" fill="hold"/>
                                        <p:tgtEl>
                                          <p:spTgt spid="1607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60771"/>
                                        </p:tgtEl>
                                        <p:attrNameLst>
                                          <p:attrName>style.visibility</p:attrName>
                                        </p:attrNameLst>
                                      </p:cBhvr>
                                      <p:to>
                                        <p:strVal val="visible"/>
                                      </p:to>
                                    </p:set>
                                    <p:anim calcmode="lin" valueType="num">
                                      <p:cBhvr>
                                        <p:cTn id="13" dur="500" fill="hold"/>
                                        <p:tgtEl>
                                          <p:spTgt spid="160771"/>
                                        </p:tgtEl>
                                        <p:attrNameLst>
                                          <p:attrName>ppt_w</p:attrName>
                                        </p:attrNameLst>
                                      </p:cBhvr>
                                      <p:tavLst>
                                        <p:tav tm="0">
                                          <p:val>
                                            <p:fltVal val="0"/>
                                          </p:val>
                                        </p:tav>
                                        <p:tav tm="100000">
                                          <p:val>
                                            <p:strVal val="#ppt_w"/>
                                          </p:val>
                                        </p:tav>
                                      </p:tavLst>
                                    </p:anim>
                                    <p:anim calcmode="lin" valueType="num">
                                      <p:cBhvr>
                                        <p:cTn id="14" dur="500" fill="hold"/>
                                        <p:tgtEl>
                                          <p:spTgt spid="160771"/>
                                        </p:tgtEl>
                                        <p:attrNameLst>
                                          <p:attrName>ppt_h</p:attrName>
                                        </p:attrNameLst>
                                      </p:cBhvr>
                                      <p:tavLst>
                                        <p:tav tm="0">
                                          <p:val>
                                            <p:fltVal val="0"/>
                                          </p:val>
                                        </p:tav>
                                        <p:tav tm="100000">
                                          <p:val>
                                            <p:strVal val="#ppt_h"/>
                                          </p:val>
                                        </p:tav>
                                      </p:tavLst>
                                    </p:anim>
                                    <p:anim calcmode="lin" valueType="num">
                                      <p:cBhvr>
                                        <p:cTn id="15" dur="500" fill="hold"/>
                                        <p:tgtEl>
                                          <p:spTgt spid="160771"/>
                                        </p:tgtEl>
                                        <p:attrNameLst>
                                          <p:attrName>ppt_x</p:attrName>
                                        </p:attrNameLst>
                                      </p:cBhvr>
                                      <p:tavLst>
                                        <p:tav tm="0">
                                          <p:val>
                                            <p:fltVal val="0.5"/>
                                          </p:val>
                                        </p:tav>
                                        <p:tav tm="100000">
                                          <p:val>
                                            <p:strVal val="#ppt_x"/>
                                          </p:val>
                                        </p:tav>
                                      </p:tavLst>
                                    </p:anim>
                                    <p:anim calcmode="lin" valueType="num">
                                      <p:cBhvr>
                                        <p:cTn id="16" dur="500" fill="hold"/>
                                        <p:tgtEl>
                                          <p:spTgt spid="160771"/>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iterate type="wd">
                                    <p:tmPct val="100000"/>
                                  </p:iterate>
                                  <p:childTnLst>
                                    <p:set>
                                      <p:cBhvr>
                                        <p:cTn id="20" dur="1" fill="hold">
                                          <p:stCondLst>
                                            <p:cond delay="0"/>
                                          </p:stCondLst>
                                        </p:cTn>
                                        <p:tgtEl>
                                          <p:spTgt spid="160772">
                                            <p:txEl>
                                              <p:pRg st="0" end="0"/>
                                            </p:txEl>
                                          </p:spTgt>
                                        </p:tgtEl>
                                        <p:attrNameLst>
                                          <p:attrName>style.visibility</p:attrName>
                                        </p:attrNameLst>
                                      </p:cBhvr>
                                      <p:to>
                                        <p:strVal val="visible"/>
                                      </p:to>
                                    </p:set>
                                    <p:anim calcmode="lin" valueType="num">
                                      <p:cBhvr additive="base">
                                        <p:cTn id="21" dur="300" fill="hold"/>
                                        <p:tgtEl>
                                          <p:spTgt spid="160772">
                                            <p:txEl>
                                              <p:pRg st="0" end="0"/>
                                            </p:txEl>
                                          </p:spTgt>
                                        </p:tgtEl>
                                        <p:attrNameLst>
                                          <p:attrName>ppt_x</p:attrName>
                                        </p:attrNameLst>
                                      </p:cBhvr>
                                      <p:tavLst>
                                        <p:tav tm="0">
                                          <p:val>
                                            <p:strVal val="1+#ppt_w/2"/>
                                          </p:val>
                                        </p:tav>
                                        <p:tav tm="100000">
                                          <p:val>
                                            <p:strVal val="#ppt_x"/>
                                          </p:val>
                                        </p:tav>
                                      </p:tavLst>
                                    </p:anim>
                                    <p:anim calcmode="lin" valueType="num">
                                      <p:cBhvr additive="base">
                                        <p:cTn id="22" dur="300" fill="hold"/>
                                        <p:tgtEl>
                                          <p:spTgt spid="160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iterate type="wd">
                                    <p:tmPct val="100000"/>
                                  </p:iterate>
                                  <p:childTnLst>
                                    <p:set>
                                      <p:cBhvr>
                                        <p:cTn id="26" dur="1" fill="hold">
                                          <p:stCondLst>
                                            <p:cond delay="0"/>
                                          </p:stCondLst>
                                        </p:cTn>
                                        <p:tgtEl>
                                          <p:spTgt spid="160772">
                                            <p:txEl>
                                              <p:pRg st="1" end="1"/>
                                            </p:txEl>
                                          </p:spTgt>
                                        </p:tgtEl>
                                        <p:attrNameLst>
                                          <p:attrName>style.visibility</p:attrName>
                                        </p:attrNameLst>
                                      </p:cBhvr>
                                      <p:to>
                                        <p:strVal val="visible"/>
                                      </p:to>
                                    </p:set>
                                    <p:anim calcmode="lin" valueType="num">
                                      <p:cBhvr additive="base">
                                        <p:cTn id="27" dur="300" fill="hold"/>
                                        <p:tgtEl>
                                          <p:spTgt spid="160772">
                                            <p:txEl>
                                              <p:pRg st="1" end="1"/>
                                            </p:txEl>
                                          </p:spTgt>
                                        </p:tgtEl>
                                        <p:attrNameLst>
                                          <p:attrName>ppt_x</p:attrName>
                                        </p:attrNameLst>
                                      </p:cBhvr>
                                      <p:tavLst>
                                        <p:tav tm="0">
                                          <p:val>
                                            <p:strVal val="1+#ppt_w/2"/>
                                          </p:val>
                                        </p:tav>
                                        <p:tav tm="100000">
                                          <p:val>
                                            <p:strVal val="#ppt_x"/>
                                          </p:val>
                                        </p:tav>
                                      </p:tavLst>
                                    </p:anim>
                                    <p:anim calcmode="lin" valueType="num">
                                      <p:cBhvr additive="base">
                                        <p:cTn id="28" dur="300" fill="hold"/>
                                        <p:tgtEl>
                                          <p:spTgt spid="1607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iterate type="wd">
                                    <p:tmPct val="100000"/>
                                  </p:iterate>
                                  <p:childTnLst>
                                    <p:set>
                                      <p:cBhvr>
                                        <p:cTn id="32" dur="1" fill="hold">
                                          <p:stCondLst>
                                            <p:cond delay="0"/>
                                          </p:stCondLst>
                                        </p:cTn>
                                        <p:tgtEl>
                                          <p:spTgt spid="160773"/>
                                        </p:tgtEl>
                                        <p:attrNameLst>
                                          <p:attrName>style.visibility</p:attrName>
                                        </p:attrNameLst>
                                      </p:cBhvr>
                                      <p:to>
                                        <p:strVal val="visible"/>
                                      </p:to>
                                    </p:set>
                                    <p:animEffect transition="in" filter="wipe(up)">
                                      <p:cBhvr>
                                        <p:cTn id="33" dur="3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1" grpId="0" autoUpdateAnimBg="0"/>
      <p:bldP spid="160772" grpId="0" build="p" autoUpdateAnimBg="0"/>
      <p:bldP spid="160773"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0" y="203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6000">
                <a:solidFill>
                  <a:srgbClr val="0000CC"/>
                </a:solidFill>
              </a:rPr>
              <a:t>3.  LOADING</a:t>
            </a:r>
          </a:p>
        </p:txBody>
      </p:sp>
      <p:sp>
        <p:nvSpPr>
          <p:cNvPr id="323588" name="Text Box 4"/>
          <p:cNvSpPr txBox="1">
            <a:spLocks noChangeArrowheads="1"/>
          </p:cNvSpPr>
          <p:nvPr/>
        </p:nvSpPr>
        <p:spPr bwMode="auto">
          <a:xfrm>
            <a:off x="842963" y="1301750"/>
            <a:ext cx="75390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u="sng" dirty="0">
                <a:solidFill>
                  <a:srgbClr val="990000"/>
                </a:solidFill>
                <a:effectLst>
                  <a:outerShdw blurRad="38100" dist="38100" dir="2700000" algn="tl">
                    <a:srgbClr val="000000"/>
                  </a:outerShdw>
                </a:effectLst>
              </a:rPr>
              <a:t>AMOUNT</a:t>
            </a:r>
            <a:endParaRPr lang="en-US" sz="3200" dirty="0">
              <a:solidFill>
                <a:srgbClr val="990000"/>
              </a:solidFill>
            </a:endParaRPr>
          </a:p>
          <a:p>
            <a:pPr algn="ctr">
              <a:defRPr/>
            </a:pPr>
            <a:r>
              <a:rPr lang="en-US" sz="3200" dirty="0">
                <a:solidFill>
                  <a:srgbClr val="990000"/>
                </a:solidFill>
              </a:rPr>
              <a:t>Applied to the Treatment Process</a:t>
            </a:r>
          </a:p>
        </p:txBody>
      </p:sp>
      <p:sp>
        <p:nvSpPr>
          <p:cNvPr id="71684" name="Text Box 5"/>
          <p:cNvSpPr txBox="1">
            <a:spLocks noChangeArrowheads="1"/>
          </p:cNvSpPr>
          <p:nvPr/>
        </p:nvSpPr>
        <p:spPr bwMode="auto">
          <a:xfrm>
            <a:off x="0" y="25511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800080"/>
                </a:solidFill>
              </a:rPr>
              <a:t>Related to the SIZE of the System</a:t>
            </a:r>
          </a:p>
        </p:txBody>
      </p:sp>
      <p:sp>
        <p:nvSpPr>
          <p:cNvPr id="323590" name="Text Box 6"/>
          <p:cNvSpPr txBox="1">
            <a:spLocks noChangeArrowheads="1"/>
          </p:cNvSpPr>
          <p:nvPr/>
        </p:nvSpPr>
        <p:spPr bwMode="auto">
          <a:xfrm>
            <a:off x="500063" y="3263900"/>
            <a:ext cx="82248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0000CC"/>
                </a:solidFill>
              </a:rPr>
              <a:t>For An Anaerobic Digestion System – The </a:t>
            </a:r>
            <a:r>
              <a:rPr lang="en-US" altLang="en-US" u="sng">
                <a:solidFill>
                  <a:srgbClr val="FF0000"/>
                </a:solidFill>
              </a:rPr>
              <a:t>SIZE</a:t>
            </a:r>
            <a:r>
              <a:rPr lang="en-US" altLang="en-US">
                <a:solidFill>
                  <a:srgbClr val="0000CC"/>
                </a:solidFill>
              </a:rPr>
              <a:t> Is The </a:t>
            </a:r>
            <a:r>
              <a:rPr lang="en-US" altLang="en-US" u="sng">
                <a:solidFill>
                  <a:srgbClr val="FF0000"/>
                </a:solidFill>
              </a:rPr>
              <a:t>VOLUME</a:t>
            </a:r>
          </a:p>
          <a:p>
            <a:pPr algn="ctr"/>
            <a:r>
              <a:rPr lang="en-US" altLang="en-US">
                <a:solidFill>
                  <a:srgbClr val="0000CC"/>
                </a:solidFill>
              </a:rPr>
              <a:t>Available for Digestion</a:t>
            </a:r>
          </a:p>
        </p:txBody>
      </p:sp>
      <p:sp>
        <p:nvSpPr>
          <p:cNvPr id="323591" name="Text Box 7"/>
          <p:cNvSpPr txBox="1">
            <a:spLocks noChangeArrowheads="1"/>
          </p:cNvSpPr>
          <p:nvPr/>
        </p:nvSpPr>
        <p:spPr bwMode="auto">
          <a:xfrm>
            <a:off x="1133475" y="5332413"/>
            <a:ext cx="704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t>(Volume - Cubic Feet  OR Gallons)</a:t>
            </a:r>
          </a:p>
        </p:txBody>
      </p:sp>
    </p:spTree>
    <p:extLst>
      <p:ext uri="{BB962C8B-B14F-4D97-AF65-F5344CB8AC3E}">
        <p14:creationId xmlns:p14="http://schemas.microsoft.com/office/powerpoint/2010/main" val="3150390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3590"/>
                                        </p:tgtEl>
                                        <p:attrNameLst>
                                          <p:attrName>style.visibility</p:attrName>
                                        </p:attrNameLst>
                                      </p:cBhvr>
                                      <p:to>
                                        <p:strVal val="visible"/>
                                      </p:to>
                                    </p:set>
                                    <p:anim calcmode="discrete" valueType="clr">
                                      <p:cBhvr override="childStyle">
                                        <p:cTn id="7" dur="80"/>
                                        <p:tgtEl>
                                          <p:spTgt spid="323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3590"/>
                                        </p:tgtEl>
                                        <p:attrNameLst>
                                          <p:attrName>fillcolor</p:attrName>
                                        </p:attrNameLst>
                                      </p:cBhvr>
                                      <p:tavLst>
                                        <p:tav tm="0">
                                          <p:val>
                                            <p:clrVal>
                                              <a:schemeClr val="accent2"/>
                                            </p:clrVal>
                                          </p:val>
                                        </p:tav>
                                        <p:tav tm="50000">
                                          <p:val>
                                            <p:clrVal>
                                              <a:schemeClr val="hlink"/>
                                            </p:clrVal>
                                          </p:val>
                                        </p:tav>
                                      </p:tavLst>
                                    </p:anim>
                                    <p:set>
                                      <p:cBhvr>
                                        <p:cTn id="9" dur="80"/>
                                        <p:tgtEl>
                                          <p:spTgt spid="323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3591"/>
                                        </p:tgtEl>
                                        <p:attrNameLst>
                                          <p:attrName>style.visibility</p:attrName>
                                        </p:attrNameLst>
                                      </p:cBhvr>
                                      <p:to>
                                        <p:strVal val="visible"/>
                                      </p:to>
                                    </p:set>
                                    <p:animEffect transition="in" filter="wipe(left)">
                                      <p:cBhvr>
                                        <p:cTn id="14" dur="2000"/>
                                        <p:tgtEl>
                                          <p:spTgt spid="323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p:bldP spid="32359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Oval 2"/>
          <p:cNvSpPr>
            <a:spLocks noChangeArrowheads="1"/>
          </p:cNvSpPr>
          <p:nvPr/>
        </p:nvSpPr>
        <p:spPr bwMode="auto">
          <a:xfrm>
            <a:off x="1371600" y="1143000"/>
            <a:ext cx="3505200" cy="838200"/>
          </a:xfrm>
          <a:prstGeom prst="ellipse">
            <a:avLst/>
          </a:prstGeom>
          <a:solidFill>
            <a:schemeClr val="hlink"/>
          </a:solidFill>
          <a:ln w="381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0227" name="Line 3"/>
          <p:cNvSpPr>
            <a:spLocks noChangeShapeType="1"/>
          </p:cNvSpPr>
          <p:nvPr/>
        </p:nvSpPr>
        <p:spPr bwMode="auto">
          <a:xfrm>
            <a:off x="1371600" y="1600200"/>
            <a:ext cx="0" cy="26670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8" name="Line 4"/>
          <p:cNvSpPr>
            <a:spLocks noChangeShapeType="1"/>
          </p:cNvSpPr>
          <p:nvPr/>
        </p:nvSpPr>
        <p:spPr bwMode="auto">
          <a:xfrm>
            <a:off x="4876800" y="1600200"/>
            <a:ext cx="0" cy="26670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9" name="Freeform 5"/>
          <p:cNvSpPr>
            <a:spLocks/>
          </p:cNvSpPr>
          <p:nvPr/>
        </p:nvSpPr>
        <p:spPr bwMode="auto">
          <a:xfrm>
            <a:off x="1371600" y="4267200"/>
            <a:ext cx="3505200" cy="457200"/>
          </a:xfrm>
          <a:custGeom>
            <a:avLst/>
            <a:gdLst>
              <a:gd name="T0" fmla="*/ 0 w 2208"/>
              <a:gd name="T1" fmla="*/ 0 h 11"/>
              <a:gd name="T2" fmla="*/ 2147483647 w 2208"/>
              <a:gd name="T3" fmla="*/ 2147483647 h 11"/>
              <a:gd name="T4" fmla="*/ 2147483647 w 2208"/>
              <a:gd name="T5" fmla="*/ 0 h 11"/>
              <a:gd name="T6" fmla="*/ 0 60000 65536"/>
              <a:gd name="T7" fmla="*/ 0 60000 65536"/>
              <a:gd name="T8" fmla="*/ 0 60000 65536"/>
            </a:gdLst>
            <a:ahLst/>
            <a:cxnLst>
              <a:cxn ang="T6">
                <a:pos x="T0" y="T1"/>
              </a:cxn>
              <a:cxn ang="T7">
                <a:pos x="T2" y="T3"/>
              </a:cxn>
              <a:cxn ang="T8">
                <a:pos x="T4" y="T5"/>
              </a:cxn>
            </a:cxnLst>
            <a:rect l="0" t="0" r="r" b="b"/>
            <a:pathLst>
              <a:path w="2208" h="11">
                <a:moveTo>
                  <a:pt x="0" y="0"/>
                </a:moveTo>
                <a:cubicBezTo>
                  <a:pt x="181" y="2"/>
                  <a:pt x="720" y="11"/>
                  <a:pt x="1088" y="11"/>
                </a:cubicBezTo>
                <a:cubicBezTo>
                  <a:pt x="1456" y="11"/>
                  <a:pt x="2021" y="2"/>
                  <a:pt x="2208" y="0"/>
                </a:cubicBez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0" name="Line 6"/>
          <p:cNvSpPr>
            <a:spLocks noChangeShapeType="1"/>
          </p:cNvSpPr>
          <p:nvPr/>
        </p:nvSpPr>
        <p:spPr bwMode="auto">
          <a:xfrm>
            <a:off x="1371600" y="4267200"/>
            <a:ext cx="1828800" cy="17526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1" name="Line 7"/>
          <p:cNvSpPr>
            <a:spLocks noChangeShapeType="1"/>
          </p:cNvSpPr>
          <p:nvPr/>
        </p:nvSpPr>
        <p:spPr bwMode="auto">
          <a:xfrm flipV="1">
            <a:off x="3200400" y="4267200"/>
            <a:ext cx="1676400" cy="17526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2" name="Text Box 8"/>
          <p:cNvSpPr txBox="1">
            <a:spLocks noChangeArrowheads="1"/>
          </p:cNvSpPr>
          <p:nvPr/>
        </p:nvSpPr>
        <p:spPr bwMode="auto">
          <a:xfrm>
            <a:off x="5638800" y="993775"/>
            <a:ext cx="26479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latin typeface="Arial" charset="0"/>
              </a:rPr>
              <a:t>Calculation</a:t>
            </a:r>
          </a:p>
          <a:p>
            <a:pPr algn="ctr"/>
            <a:r>
              <a:rPr lang="en-US" altLang="en-US">
                <a:solidFill>
                  <a:srgbClr val="FF0000"/>
                </a:solidFill>
                <a:latin typeface="Arial" charset="0"/>
              </a:rPr>
              <a:t>of</a:t>
            </a:r>
          </a:p>
          <a:p>
            <a:pPr algn="ctr"/>
            <a:r>
              <a:rPr lang="en-US" altLang="en-US">
                <a:solidFill>
                  <a:srgbClr val="FF0000"/>
                </a:solidFill>
                <a:latin typeface="Arial" charset="0"/>
              </a:rPr>
              <a:t>Digester</a:t>
            </a:r>
          </a:p>
          <a:p>
            <a:pPr algn="ctr"/>
            <a:r>
              <a:rPr lang="en-US" altLang="en-US">
                <a:solidFill>
                  <a:srgbClr val="FF0000"/>
                </a:solidFill>
                <a:latin typeface="Arial" charset="0"/>
              </a:rPr>
              <a:t>Volume</a:t>
            </a:r>
          </a:p>
        </p:txBody>
      </p:sp>
      <p:sp>
        <p:nvSpPr>
          <p:cNvPr id="180233" name="Text Box 9"/>
          <p:cNvSpPr txBox="1">
            <a:spLocks noChangeArrowheads="1"/>
          </p:cNvSpPr>
          <p:nvPr/>
        </p:nvSpPr>
        <p:spPr bwMode="auto">
          <a:xfrm>
            <a:off x="6586538" y="3717925"/>
            <a:ext cx="804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8000">
                <a:solidFill>
                  <a:srgbClr val="FF0000"/>
                </a:solidFill>
                <a:latin typeface="Arial" charset="0"/>
              </a:rPr>
              <a:t>?</a:t>
            </a:r>
          </a:p>
        </p:txBody>
      </p:sp>
    </p:spTree>
    <p:extLst>
      <p:ext uri="{BB962C8B-B14F-4D97-AF65-F5344CB8AC3E}">
        <p14:creationId xmlns:p14="http://schemas.microsoft.com/office/powerpoint/2010/main" val="202050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wipe(up)">
                                      <p:cBhvr>
                                        <p:cTn id="7" dur="500"/>
                                        <p:tgtEl>
                                          <p:spTgt spid="18022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0227"/>
                                        </p:tgtEl>
                                        <p:attrNameLst>
                                          <p:attrName>style.visibility</p:attrName>
                                        </p:attrNameLst>
                                      </p:cBhvr>
                                      <p:to>
                                        <p:strVal val="visible"/>
                                      </p:to>
                                    </p:set>
                                    <p:animEffect transition="in" filter="wipe(up)">
                                      <p:cBhvr>
                                        <p:cTn id="11" dur="500"/>
                                        <p:tgtEl>
                                          <p:spTgt spid="1802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0228"/>
                                        </p:tgtEl>
                                        <p:attrNameLst>
                                          <p:attrName>style.visibility</p:attrName>
                                        </p:attrNameLst>
                                      </p:cBhvr>
                                      <p:to>
                                        <p:strVal val="visible"/>
                                      </p:to>
                                    </p:set>
                                    <p:animEffect transition="in" filter="wipe(up)">
                                      <p:cBhvr>
                                        <p:cTn id="15" dur="500"/>
                                        <p:tgtEl>
                                          <p:spTgt spid="18022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0229"/>
                                        </p:tgtEl>
                                        <p:attrNameLst>
                                          <p:attrName>style.visibility</p:attrName>
                                        </p:attrNameLst>
                                      </p:cBhvr>
                                      <p:to>
                                        <p:strVal val="visible"/>
                                      </p:to>
                                    </p:set>
                                    <p:animEffect transition="in" filter="wipe(up)">
                                      <p:cBhvr>
                                        <p:cTn id="19" dur="500"/>
                                        <p:tgtEl>
                                          <p:spTgt spid="180229"/>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0230"/>
                                        </p:tgtEl>
                                        <p:attrNameLst>
                                          <p:attrName>style.visibility</p:attrName>
                                        </p:attrNameLst>
                                      </p:cBhvr>
                                      <p:to>
                                        <p:strVal val="visible"/>
                                      </p:to>
                                    </p:set>
                                    <p:animEffect transition="in" filter="wipe(up)">
                                      <p:cBhvr>
                                        <p:cTn id="23" dur="500"/>
                                        <p:tgtEl>
                                          <p:spTgt spid="180230"/>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80231"/>
                                        </p:tgtEl>
                                        <p:attrNameLst>
                                          <p:attrName>style.visibility</p:attrName>
                                        </p:attrNameLst>
                                      </p:cBhvr>
                                      <p:to>
                                        <p:strVal val="visible"/>
                                      </p:to>
                                    </p:set>
                                    <p:animEffect transition="in" filter="wipe(up)">
                                      <p:cBhvr>
                                        <p:cTn id="27" dur="500"/>
                                        <p:tgtEl>
                                          <p:spTgt spid="180231"/>
                                        </p:tgtEl>
                                      </p:cBhvr>
                                    </p:animEffect>
                                  </p:childTnLst>
                                </p:cTn>
                              </p:par>
                            </p:childTnLst>
                          </p:cTn>
                        </p:par>
                        <p:par>
                          <p:cTn id="28" fill="hold" nodeType="afterGroup">
                            <p:stCondLst>
                              <p:cond delay="3000"/>
                            </p:stCondLst>
                            <p:childTnLst>
                              <p:par>
                                <p:cTn id="29" presetID="2" presetClass="entr" presetSubtype="2" fill="hold" grpId="0" nodeType="afterEffect">
                                  <p:stCondLst>
                                    <p:cond delay="0"/>
                                  </p:stCondLst>
                                  <p:iterate type="wd">
                                    <p:tmPct val="100000"/>
                                  </p:iterate>
                                  <p:childTnLst>
                                    <p:set>
                                      <p:cBhvr>
                                        <p:cTn id="30" dur="1" fill="hold">
                                          <p:stCondLst>
                                            <p:cond delay="0"/>
                                          </p:stCondLst>
                                        </p:cTn>
                                        <p:tgtEl>
                                          <p:spTgt spid="180232"/>
                                        </p:tgtEl>
                                        <p:attrNameLst>
                                          <p:attrName>style.visibility</p:attrName>
                                        </p:attrNameLst>
                                      </p:cBhvr>
                                      <p:to>
                                        <p:strVal val="visible"/>
                                      </p:to>
                                    </p:set>
                                    <p:anim calcmode="lin" valueType="num">
                                      <p:cBhvr additive="base">
                                        <p:cTn id="31" dur="300" fill="hold"/>
                                        <p:tgtEl>
                                          <p:spTgt spid="180232"/>
                                        </p:tgtEl>
                                        <p:attrNameLst>
                                          <p:attrName>ppt_x</p:attrName>
                                        </p:attrNameLst>
                                      </p:cBhvr>
                                      <p:tavLst>
                                        <p:tav tm="0">
                                          <p:val>
                                            <p:strVal val="1+#ppt_w/2"/>
                                          </p:val>
                                        </p:tav>
                                        <p:tav tm="100000">
                                          <p:val>
                                            <p:strVal val="#ppt_x"/>
                                          </p:val>
                                        </p:tav>
                                      </p:tavLst>
                                    </p:anim>
                                    <p:anim calcmode="lin" valueType="num">
                                      <p:cBhvr additive="base">
                                        <p:cTn id="32" dur="300" fill="hold"/>
                                        <p:tgtEl>
                                          <p:spTgt spid="1802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80233"/>
                                        </p:tgtEl>
                                        <p:attrNameLst>
                                          <p:attrName>style.visibility</p:attrName>
                                        </p:attrNameLst>
                                      </p:cBhvr>
                                      <p:to>
                                        <p:strVal val="visible"/>
                                      </p:to>
                                    </p:set>
                                    <p:anim calcmode="lin" valueType="num">
                                      <p:cBhvr>
                                        <p:cTn id="37" dur="500" fill="hold"/>
                                        <p:tgtEl>
                                          <p:spTgt spid="180233"/>
                                        </p:tgtEl>
                                        <p:attrNameLst>
                                          <p:attrName>ppt_w</p:attrName>
                                        </p:attrNameLst>
                                      </p:cBhvr>
                                      <p:tavLst>
                                        <p:tav tm="0">
                                          <p:val>
                                            <p:fltVal val="0"/>
                                          </p:val>
                                        </p:tav>
                                        <p:tav tm="100000">
                                          <p:val>
                                            <p:strVal val="#ppt_w"/>
                                          </p:val>
                                        </p:tav>
                                      </p:tavLst>
                                    </p:anim>
                                    <p:anim calcmode="lin" valueType="num">
                                      <p:cBhvr>
                                        <p:cTn id="38" dur="500" fill="hold"/>
                                        <p:tgtEl>
                                          <p:spTgt spid="180233"/>
                                        </p:tgtEl>
                                        <p:attrNameLst>
                                          <p:attrName>ppt_h</p:attrName>
                                        </p:attrNameLst>
                                      </p:cBhvr>
                                      <p:tavLst>
                                        <p:tav tm="0">
                                          <p:val>
                                            <p:fltVal val="0"/>
                                          </p:val>
                                        </p:tav>
                                        <p:tav tm="100000">
                                          <p:val>
                                            <p:strVal val="#ppt_h"/>
                                          </p:val>
                                        </p:tav>
                                      </p:tavLst>
                                    </p:anim>
                                    <p:anim calcmode="lin" valueType="num">
                                      <p:cBhvr>
                                        <p:cTn id="39" dur="500" fill="hold"/>
                                        <p:tgtEl>
                                          <p:spTgt spid="180233"/>
                                        </p:tgtEl>
                                        <p:attrNameLst>
                                          <p:attrName>ppt_x</p:attrName>
                                        </p:attrNameLst>
                                      </p:cBhvr>
                                      <p:tavLst>
                                        <p:tav tm="0">
                                          <p:val>
                                            <p:fltVal val="0.5"/>
                                          </p:val>
                                        </p:tav>
                                        <p:tav tm="100000">
                                          <p:val>
                                            <p:strVal val="#ppt_x"/>
                                          </p:val>
                                        </p:tav>
                                      </p:tavLst>
                                    </p:anim>
                                    <p:anim calcmode="lin" valueType="num">
                                      <p:cBhvr>
                                        <p:cTn id="40" dur="500" fill="hold"/>
                                        <p:tgtEl>
                                          <p:spTgt spid="1802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animBg="1"/>
      <p:bldP spid="180228" grpId="0" animBg="1"/>
      <p:bldP spid="180229" grpId="0" animBg="1"/>
      <p:bldP spid="180230" grpId="0" animBg="1"/>
      <p:bldP spid="180231" grpId="0" animBg="1"/>
      <p:bldP spid="180232" grpId="0" autoUpdateAnimBg="0"/>
      <p:bldP spid="18023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
          <p:cNvSpPr>
            <a:spLocks noChangeArrowheads="1"/>
          </p:cNvSpPr>
          <p:nvPr/>
        </p:nvSpPr>
        <p:spPr bwMode="auto">
          <a:xfrm>
            <a:off x="1066800" y="457200"/>
            <a:ext cx="3505200" cy="838200"/>
          </a:xfrm>
          <a:prstGeom prst="ellipse">
            <a:avLst/>
          </a:prstGeom>
          <a:solidFill>
            <a:schemeClr val="hlink"/>
          </a:solidFill>
          <a:ln w="381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3731" name="Line 3"/>
          <p:cNvSpPr>
            <a:spLocks noChangeShapeType="1"/>
          </p:cNvSpPr>
          <p:nvPr/>
        </p:nvSpPr>
        <p:spPr bwMode="auto">
          <a:xfrm>
            <a:off x="1066800" y="914400"/>
            <a:ext cx="0" cy="26670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 name="Line 4"/>
          <p:cNvSpPr>
            <a:spLocks noChangeShapeType="1"/>
          </p:cNvSpPr>
          <p:nvPr/>
        </p:nvSpPr>
        <p:spPr bwMode="auto">
          <a:xfrm>
            <a:off x="4572000" y="914400"/>
            <a:ext cx="0" cy="26670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Freeform 5"/>
          <p:cNvSpPr>
            <a:spLocks/>
          </p:cNvSpPr>
          <p:nvPr/>
        </p:nvSpPr>
        <p:spPr bwMode="auto">
          <a:xfrm>
            <a:off x="1066800" y="3581400"/>
            <a:ext cx="3505200" cy="457200"/>
          </a:xfrm>
          <a:custGeom>
            <a:avLst/>
            <a:gdLst>
              <a:gd name="T0" fmla="*/ 0 w 2208"/>
              <a:gd name="T1" fmla="*/ 0 h 11"/>
              <a:gd name="T2" fmla="*/ 2147483647 w 2208"/>
              <a:gd name="T3" fmla="*/ 2147483647 h 11"/>
              <a:gd name="T4" fmla="*/ 2147483647 w 2208"/>
              <a:gd name="T5" fmla="*/ 0 h 11"/>
              <a:gd name="T6" fmla="*/ 0 60000 65536"/>
              <a:gd name="T7" fmla="*/ 0 60000 65536"/>
              <a:gd name="T8" fmla="*/ 0 60000 65536"/>
            </a:gdLst>
            <a:ahLst/>
            <a:cxnLst>
              <a:cxn ang="T6">
                <a:pos x="T0" y="T1"/>
              </a:cxn>
              <a:cxn ang="T7">
                <a:pos x="T2" y="T3"/>
              </a:cxn>
              <a:cxn ang="T8">
                <a:pos x="T4" y="T5"/>
              </a:cxn>
            </a:cxnLst>
            <a:rect l="0" t="0" r="r" b="b"/>
            <a:pathLst>
              <a:path w="2208" h="11">
                <a:moveTo>
                  <a:pt x="0" y="0"/>
                </a:moveTo>
                <a:cubicBezTo>
                  <a:pt x="181" y="2"/>
                  <a:pt x="720" y="11"/>
                  <a:pt x="1088" y="11"/>
                </a:cubicBezTo>
                <a:cubicBezTo>
                  <a:pt x="1456" y="11"/>
                  <a:pt x="2021" y="2"/>
                  <a:pt x="2208" y="0"/>
                </a:cubicBezTo>
              </a:path>
            </a:pathLst>
          </a:custGeom>
          <a:noFill/>
          <a:ln w="3810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Line 6"/>
          <p:cNvSpPr>
            <a:spLocks noChangeShapeType="1"/>
          </p:cNvSpPr>
          <p:nvPr/>
        </p:nvSpPr>
        <p:spPr bwMode="auto">
          <a:xfrm>
            <a:off x="1066800" y="4876800"/>
            <a:ext cx="1828800" cy="17526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5" name="Line 7"/>
          <p:cNvSpPr>
            <a:spLocks noChangeShapeType="1"/>
          </p:cNvSpPr>
          <p:nvPr/>
        </p:nvSpPr>
        <p:spPr bwMode="auto">
          <a:xfrm flipV="1">
            <a:off x="2895600" y="4876800"/>
            <a:ext cx="1676400" cy="175260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6" name="Oval 8"/>
          <p:cNvSpPr>
            <a:spLocks noChangeArrowheads="1"/>
          </p:cNvSpPr>
          <p:nvPr/>
        </p:nvSpPr>
        <p:spPr bwMode="auto">
          <a:xfrm>
            <a:off x="1066800" y="4419600"/>
            <a:ext cx="3505200" cy="838200"/>
          </a:xfrm>
          <a:prstGeom prst="ellipse">
            <a:avLst/>
          </a:prstGeom>
          <a:solidFill>
            <a:schemeClr val="hlink"/>
          </a:solidFill>
          <a:ln w="381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Arial" charset="0"/>
            </a:endParaRPr>
          </a:p>
        </p:txBody>
      </p:sp>
      <p:sp>
        <p:nvSpPr>
          <p:cNvPr id="181257" name="Line 9"/>
          <p:cNvSpPr>
            <a:spLocks noChangeShapeType="1"/>
          </p:cNvSpPr>
          <p:nvPr/>
        </p:nvSpPr>
        <p:spPr bwMode="auto">
          <a:xfrm>
            <a:off x="4724400" y="914400"/>
            <a:ext cx="0" cy="2667000"/>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8" name="Text Box 10"/>
          <p:cNvSpPr txBox="1">
            <a:spLocks noChangeArrowheads="1"/>
          </p:cNvSpPr>
          <p:nvPr/>
        </p:nvSpPr>
        <p:spPr bwMode="auto">
          <a:xfrm>
            <a:off x="4724400" y="1828800"/>
            <a:ext cx="579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h</a:t>
            </a:r>
            <a:r>
              <a:rPr lang="en-US" altLang="en-US" sz="3200" baseline="-25000">
                <a:solidFill>
                  <a:srgbClr val="FF0000"/>
                </a:solidFill>
                <a:latin typeface="Arial" charset="0"/>
              </a:rPr>
              <a:t>1</a:t>
            </a:r>
            <a:endParaRPr lang="en-US" altLang="en-US" sz="3200">
              <a:solidFill>
                <a:srgbClr val="FF0000"/>
              </a:solidFill>
              <a:latin typeface="Arial" charset="0"/>
            </a:endParaRPr>
          </a:p>
        </p:txBody>
      </p:sp>
      <p:sp>
        <p:nvSpPr>
          <p:cNvPr id="181259" name="Text Box 11"/>
          <p:cNvSpPr txBox="1">
            <a:spLocks noChangeArrowheads="1"/>
          </p:cNvSpPr>
          <p:nvPr/>
        </p:nvSpPr>
        <p:spPr bwMode="auto">
          <a:xfrm>
            <a:off x="5105400" y="1143000"/>
            <a:ext cx="339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008000"/>
                </a:solidFill>
                <a:latin typeface="Arial" charset="0"/>
              </a:rPr>
              <a:t>Volume</a:t>
            </a:r>
            <a:r>
              <a:rPr lang="en-US" altLang="en-US" baseline="-25000">
                <a:solidFill>
                  <a:srgbClr val="008000"/>
                </a:solidFill>
                <a:latin typeface="Arial" charset="0"/>
              </a:rPr>
              <a:t>cylinder</a:t>
            </a:r>
            <a:r>
              <a:rPr lang="en-US" altLang="en-US">
                <a:solidFill>
                  <a:srgbClr val="008000"/>
                </a:solidFill>
                <a:latin typeface="Arial" charset="0"/>
              </a:rPr>
              <a:t> =</a:t>
            </a:r>
          </a:p>
        </p:txBody>
      </p:sp>
      <p:sp>
        <p:nvSpPr>
          <p:cNvPr id="181260" name="Text Box 12"/>
          <p:cNvSpPr txBox="1">
            <a:spLocks noChangeArrowheads="1"/>
          </p:cNvSpPr>
          <p:nvPr/>
        </p:nvSpPr>
        <p:spPr bwMode="auto">
          <a:xfrm>
            <a:off x="6172200" y="2127250"/>
            <a:ext cx="1604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4000">
                <a:solidFill>
                  <a:srgbClr val="FF0000"/>
                </a:solidFill>
                <a:latin typeface="Arial" charset="0"/>
                <a:sym typeface="Symbol" pitchFamily="18" charset="2"/>
              </a:rPr>
              <a:t></a:t>
            </a:r>
            <a:r>
              <a:rPr lang="en-US" altLang="en-US" sz="4000">
                <a:solidFill>
                  <a:srgbClr val="FF0000"/>
                </a:solidFill>
                <a:latin typeface="Arial" charset="0"/>
                <a:sym typeface="WP MathExtendedA" pitchFamily="2" charset="2"/>
              </a:rPr>
              <a:t> r</a:t>
            </a:r>
            <a:r>
              <a:rPr lang="en-US" altLang="en-US" sz="4000" baseline="30000">
                <a:solidFill>
                  <a:srgbClr val="FF0000"/>
                </a:solidFill>
                <a:latin typeface="Arial" charset="0"/>
                <a:sym typeface="WP MathExtendedA" pitchFamily="2" charset="2"/>
              </a:rPr>
              <a:t>2</a:t>
            </a:r>
            <a:r>
              <a:rPr lang="en-US" altLang="en-US" sz="4000">
                <a:solidFill>
                  <a:srgbClr val="FF0000"/>
                </a:solidFill>
                <a:latin typeface="Arial" charset="0"/>
                <a:sym typeface="WP MathExtendedA" pitchFamily="2" charset="2"/>
              </a:rPr>
              <a:t>h</a:t>
            </a:r>
            <a:r>
              <a:rPr lang="en-US" altLang="en-US" sz="4000" baseline="-25000">
                <a:solidFill>
                  <a:srgbClr val="FF0000"/>
                </a:solidFill>
                <a:latin typeface="Arial" charset="0"/>
                <a:sym typeface="WP MathExtendedA" pitchFamily="2" charset="2"/>
              </a:rPr>
              <a:t>1</a:t>
            </a:r>
          </a:p>
        </p:txBody>
      </p:sp>
      <p:sp>
        <p:nvSpPr>
          <p:cNvPr id="181261" name="Line 13"/>
          <p:cNvSpPr>
            <a:spLocks noChangeShapeType="1"/>
          </p:cNvSpPr>
          <p:nvPr/>
        </p:nvSpPr>
        <p:spPr bwMode="auto">
          <a:xfrm>
            <a:off x="4572000" y="4876800"/>
            <a:ext cx="0" cy="1752600"/>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2" name="Text Box 14"/>
          <p:cNvSpPr txBox="1">
            <a:spLocks noChangeArrowheads="1"/>
          </p:cNvSpPr>
          <p:nvPr/>
        </p:nvSpPr>
        <p:spPr bwMode="auto">
          <a:xfrm>
            <a:off x="4708525" y="5426075"/>
            <a:ext cx="579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h</a:t>
            </a:r>
            <a:r>
              <a:rPr lang="en-US" altLang="en-US" sz="3200" baseline="-25000">
                <a:solidFill>
                  <a:srgbClr val="FF0000"/>
                </a:solidFill>
                <a:latin typeface="Arial" charset="0"/>
              </a:rPr>
              <a:t>2</a:t>
            </a:r>
            <a:endParaRPr lang="en-US" altLang="en-US" sz="3200">
              <a:solidFill>
                <a:srgbClr val="FF0000"/>
              </a:solidFill>
              <a:latin typeface="Arial" charset="0"/>
            </a:endParaRPr>
          </a:p>
        </p:txBody>
      </p:sp>
      <p:sp>
        <p:nvSpPr>
          <p:cNvPr id="181263" name="Text Box 15"/>
          <p:cNvSpPr txBox="1">
            <a:spLocks noChangeArrowheads="1"/>
          </p:cNvSpPr>
          <p:nvPr/>
        </p:nvSpPr>
        <p:spPr bwMode="auto">
          <a:xfrm>
            <a:off x="5334000" y="4572000"/>
            <a:ext cx="294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008000"/>
                </a:solidFill>
                <a:latin typeface="Arial" charset="0"/>
              </a:rPr>
              <a:t>Volume</a:t>
            </a:r>
            <a:r>
              <a:rPr lang="en-US" altLang="en-US" baseline="-25000">
                <a:solidFill>
                  <a:srgbClr val="008000"/>
                </a:solidFill>
                <a:latin typeface="Arial" charset="0"/>
              </a:rPr>
              <a:t>cone</a:t>
            </a:r>
            <a:r>
              <a:rPr lang="en-US" altLang="en-US">
                <a:solidFill>
                  <a:srgbClr val="008000"/>
                </a:solidFill>
                <a:latin typeface="Arial" charset="0"/>
              </a:rPr>
              <a:t> =</a:t>
            </a:r>
          </a:p>
        </p:txBody>
      </p:sp>
      <p:sp>
        <p:nvSpPr>
          <p:cNvPr id="181264" name="Text Box 16"/>
          <p:cNvSpPr txBox="1">
            <a:spLocks noChangeArrowheads="1"/>
          </p:cNvSpPr>
          <p:nvPr/>
        </p:nvSpPr>
        <p:spPr bwMode="auto">
          <a:xfrm>
            <a:off x="5919788" y="5426075"/>
            <a:ext cx="2571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4000">
                <a:solidFill>
                  <a:srgbClr val="FF0000"/>
                </a:solidFill>
                <a:latin typeface="Arial" charset="0"/>
                <a:cs typeface="Arial" charset="0"/>
                <a:sym typeface="Bookshelf Symbol 2" pitchFamily="2" charset="2"/>
              </a:rPr>
              <a:t>⅓</a:t>
            </a:r>
            <a:r>
              <a:rPr lang="en-US" altLang="en-US">
                <a:solidFill>
                  <a:srgbClr val="FF0000"/>
                </a:solidFill>
                <a:latin typeface="Arial" charset="0"/>
                <a:sym typeface="Bookshelf Symbol 2" pitchFamily="2" charset="2"/>
              </a:rPr>
              <a:t> </a:t>
            </a:r>
            <a:r>
              <a:rPr lang="en-US" altLang="en-US" sz="4000">
                <a:solidFill>
                  <a:srgbClr val="FF0000"/>
                </a:solidFill>
                <a:latin typeface="Arial" charset="0"/>
                <a:sym typeface="Bookshelf Symbol 2" pitchFamily="2" charset="2"/>
              </a:rPr>
              <a:t> </a:t>
            </a:r>
            <a:r>
              <a:rPr lang="en-US" altLang="en-US" sz="4000">
                <a:solidFill>
                  <a:srgbClr val="FF0000"/>
                </a:solidFill>
                <a:latin typeface="Arial" charset="0"/>
                <a:sym typeface="Symbol" pitchFamily="18" charset="2"/>
              </a:rPr>
              <a:t> </a:t>
            </a:r>
            <a:r>
              <a:rPr lang="en-US" altLang="en-US" sz="4000">
                <a:solidFill>
                  <a:srgbClr val="FF0000"/>
                </a:solidFill>
                <a:latin typeface="Arial" charset="0"/>
                <a:sym typeface="WP MathExtendedA" pitchFamily="2" charset="2"/>
              </a:rPr>
              <a:t>r</a:t>
            </a:r>
            <a:r>
              <a:rPr lang="en-US" altLang="en-US" sz="4000" baseline="30000">
                <a:solidFill>
                  <a:srgbClr val="FF0000"/>
                </a:solidFill>
                <a:latin typeface="Arial" charset="0"/>
                <a:sym typeface="WP MathExtendedA" pitchFamily="2" charset="2"/>
              </a:rPr>
              <a:t>2</a:t>
            </a:r>
            <a:r>
              <a:rPr lang="en-US" altLang="en-US" sz="4000">
                <a:solidFill>
                  <a:srgbClr val="FF0000"/>
                </a:solidFill>
                <a:latin typeface="Arial" charset="0"/>
                <a:sym typeface="WP MathExtendedA" pitchFamily="2" charset="2"/>
              </a:rPr>
              <a:t>h</a:t>
            </a:r>
            <a:r>
              <a:rPr lang="en-US" altLang="en-US" sz="4000" baseline="-25000">
                <a:solidFill>
                  <a:srgbClr val="FF0000"/>
                </a:solidFill>
                <a:latin typeface="Arial" charset="0"/>
                <a:sym typeface="WP MathExtendedA" pitchFamily="2" charset="2"/>
              </a:rPr>
              <a:t>2</a:t>
            </a:r>
          </a:p>
        </p:txBody>
      </p:sp>
      <p:sp>
        <p:nvSpPr>
          <p:cNvPr id="181265" name="Line 17"/>
          <p:cNvSpPr>
            <a:spLocks noChangeShapeType="1"/>
          </p:cNvSpPr>
          <p:nvPr/>
        </p:nvSpPr>
        <p:spPr bwMode="auto">
          <a:xfrm>
            <a:off x="2819400" y="914400"/>
            <a:ext cx="1752600" cy="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6" name="Line 18"/>
          <p:cNvSpPr>
            <a:spLocks noChangeShapeType="1"/>
          </p:cNvSpPr>
          <p:nvPr/>
        </p:nvSpPr>
        <p:spPr bwMode="auto">
          <a:xfrm>
            <a:off x="2819400" y="4876800"/>
            <a:ext cx="1752600" cy="0"/>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67" name="Text Box 19"/>
          <p:cNvSpPr txBox="1">
            <a:spLocks noChangeArrowheads="1"/>
          </p:cNvSpPr>
          <p:nvPr/>
        </p:nvSpPr>
        <p:spPr bwMode="auto">
          <a:xfrm>
            <a:off x="3467100" y="411163"/>
            <a:ext cx="342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r</a:t>
            </a:r>
          </a:p>
        </p:txBody>
      </p:sp>
      <p:sp>
        <p:nvSpPr>
          <p:cNvPr id="181268" name="Text Box 20"/>
          <p:cNvSpPr txBox="1">
            <a:spLocks noChangeArrowheads="1"/>
          </p:cNvSpPr>
          <p:nvPr/>
        </p:nvSpPr>
        <p:spPr bwMode="auto">
          <a:xfrm>
            <a:off x="3314700" y="4359275"/>
            <a:ext cx="342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r</a:t>
            </a:r>
          </a:p>
        </p:txBody>
      </p:sp>
      <p:sp>
        <p:nvSpPr>
          <p:cNvPr id="181269" name="Text Box 21"/>
          <p:cNvSpPr txBox="1">
            <a:spLocks noChangeArrowheads="1"/>
          </p:cNvSpPr>
          <p:nvPr/>
        </p:nvSpPr>
        <p:spPr bwMode="auto">
          <a:xfrm>
            <a:off x="2057400" y="2082800"/>
            <a:ext cx="1608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chemeClr val="accent2"/>
                </a:solidFill>
                <a:latin typeface="Arial" charset="0"/>
              </a:rPr>
              <a:t>Cylinder</a:t>
            </a:r>
          </a:p>
        </p:txBody>
      </p:sp>
      <p:sp>
        <p:nvSpPr>
          <p:cNvPr id="181270" name="Text Box 22"/>
          <p:cNvSpPr txBox="1">
            <a:spLocks noChangeArrowheads="1"/>
          </p:cNvSpPr>
          <p:nvPr/>
        </p:nvSpPr>
        <p:spPr bwMode="auto">
          <a:xfrm>
            <a:off x="2354263" y="5424488"/>
            <a:ext cx="10747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chemeClr val="accent2"/>
                </a:solidFill>
                <a:latin typeface="Arial" charset="0"/>
              </a:rPr>
              <a:t>Cone</a:t>
            </a:r>
          </a:p>
        </p:txBody>
      </p:sp>
    </p:spTree>
    <p:extLst>
      <p:ext uri="{BB962C8B-B14F-4D97-AF65-F5344CB8AC3E}">
        <p14:creationId xmlns:p14="http://schemas.microsoft.com/office/powerpoint/2010/main" val="332658085"/>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181269"/>
                                        </p:tgtEl>
                                        <p:attrNameLst>
                                          <p:attrName>style.visibility</p:attrName>
                                        </p:attrNameLst>
                                      </p:cBhvr>
                                      <p:to>
                                        <p:strVal val="visible"/>
                                      </p:to>
                                    </p:set>
                                    <p:anim calcmode="lin" valueType="num">
                                      <p:cBhvr additive="base">
                                        <p:cTn id="7" dur="75" fill="hold"/>
                                        <p:tgtEl>
                                          <p:spTgt spid="181269"/>
                                        </p:tgtEl>
                                        <p:attrNameLst>
                                          <p:attrName>ppt_x</p:attrName>
                                        </p:attrNameLst>
                                      </p:cBhvr>
                                      <p:tavLst>
                                        <p:tav tm="0">
                                          <p:val>
                                            <p:strVal val="0-#ppt_w/2"/>
                                          </p:val>
                                        </p:tav>
                                        <p:tav tm="100000">
                                          <p:val>
                                            <p:strVal val="#ppt_x"/>
                                          </p:val>
                                        </p:tav>
                                      </p:tavLst>
                                    </p:anim>
                                    <p:anim calcmode="lin" valueType="num">
                                      <p:cBhvr additive="base">
                                        <p:cTn id="8" dur="75" fill="hold"/>
                                        <p:tgtEl>
                                          <p:spTgt spid="18126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181270"/>
                                        </p:tgtEl>
                                        <p:attrNameLst>
                                          <p:attrName>style.visibility</p:attrName>
                                        </p:attrNameLst>
                                      </p:cBhvr>
                                      <p:to>
                                        <p:strVal val="visible"/>
                                      </p:to>
                                    </p:set>
                                    <p:anim calcmode="lin" valueType="num">
                                      <p:cBhvr additive="base">
                                        <p:cTn id="13" dur="75" fill="hold"/>
                                        <p:tgtEl>
                                          <p:spTgt spid="181270"/>
                                        </p:tgtEl>
                                        <p:attrNameLst>
                                          <p:attrName>ppt_x</p:attrName>
                                        </p:attrNameLst>
                                      </p:cBhvr>
                                      <p:tavLst>
                                        <p:tav tm="0">
                                          <p:val>
                                            <p:strVal val="0-#ppt_w/2"/>
                                          </p:val>
                                        </p:tav>
                                        <p:tav tm="100000">
                                          <p:val>
                                            <p:strVal val="#ppt_x"/>
                                          </p:val>
                                        </p:tav>
                                      </p:tavLst>
                                    </p:anim>
                                    <p:anim calcmode="lin" valueType="num">
                                      <p:cBhvr additive="base">
                                        <p:cTn id="14" dur="75" fill="hold"/>
                                        <p:tgtEl>
                                          <p:spTgt spid="1812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81257"/>
                                        </p:tgtEl>
                                        <p:attrNameLst>
                                          <p:attrName>style.visibility</p:attrName>
                                        </p:attrNameLst>
                                      </p:cBhvr>
                                      <p:to>
                                        <p:strVal val="visible"/>
                                      </p:to>
                                    </p:set>
                                    <p:animEffect transition="in" filter="barn(outHorizontal)">
                                      <p:cBhvr>
                                        <p:cTn id="19" dur="500"/>
                                        <p:tgtEl>
                                          <p:spTgt spid="181257"/>
                                        </p:tgtEl>
                                      </p:cBhvr>
                                    </p:animEffect>
                                  </p:childTnLst>
                                </p:cTn>
                              </p:par>
                            </p:childTnLst>
                          </p:cTn>
                        </p:par>
                        <p:par>
                          <p:cTn id="20" fill="hold" nodeType="afterGroup">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181258"/>
                                        </p:tgtEl>
                                        <p:attrNameLst>
                                          <p:attrName>style.visibility</p:attrName>
                                        </p:attrNameLst>
                                      </p:cBhvr>
                                      <p:to>
                                        <p:strVal val="visible"/>
                                      </p:to>
                                    </p:set>
                                    <p:anim calcmode="lin" valueType="num">
                                      <p:cBhvr additive="base">
                                        <p:cTn id="23" dur="500" fill="hold"/>
                                        <p:tgtEl>
                                          <p:spTgt spid="181258"/>
                                        </p:tgtEl>
                                        <p:attrNameLst>
                                          <p:attrName>ppt_x</p:attrName>
                                        </p:attrNameLst>
                                      </p:cBhvr>
                                      <p:tavLst>
                                        <p:tav tm="0">
                                          <p:val>
                                            <p:strVal val="1+#ppt_w/2"/>
                                          </p:val>
                                        </p:tav>
                                        <p:tav tm="100000">
                                          <p:val>
                                            <p:strVal val="#ppt_x"/>
                                          </p:val>
                                        </p:tav>
                                      </p:tavLst>
                                    </p:anim>
                                    <p:anim calcmode="lin" valueType="num">
                                      <p:cBhvr additive="base">
                                        <p:cTn id="24" dur="500" fill="hold"/>
                                        <p:tgtEl>
                                          <p:spTgt spid="18125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1265"/>
                                        </p:tgtEl>
                                        <p:attrNameLst>
                                          <p:attrName>style.visibility</p:attrName>
                                        </p:attrNameLst>
                                      </p:cBhvr>
                                      <p:to>
                                        <p:strVal val="visible"/>
                                      </p:to>
                                    </p:set>
                                    <p:animEffect transition="in" filter="wipe(left)">
                                      <p:cBhvr>
                                        <p:cTn id="29" dur="500"/>
                                        <p:tgtEl>
                                          <p:spTgt spid="181265"/>
                                        </p:tgtEl>
                                      </p:cBhvr>
                                    </p:animEffect>
                                  </p:child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81267"/>
                                        </p:tgtEl>
                                        <p:attrNameLst>
                                          <p:attrName>style.visibility</p:attrName>
                                        </p:attrNameLst>
                                      </p:cBhvr>
                                      <p:to>
                                        <p:strVal val="visible"/>
                                      </p:to>
                                    </p:set>
                                    <p:anim calcmode="lin" valueType="num">
                                      <p:cBhvr additive="base">
                                        <p:cTn id="33" dur="500" fill="hold"/>
                                        <p:tgtEl>
                                          <p:spTgt spid="181267"/>
                                        </p:tgtEl>
                                        <p:attrNameLst>
                                          <p:attrName>ppt_x</p:attrName>
                                        </p:attrNameLst>
                                      </p:cBhvr>
                                      <p:tavLst>
                                        <p:tav tm="0">
                                          <p:val>
                                            <p:strVal val="0-#ppt_w/2"/>
                                          </p:val>
                                        </p:tav>
                                        <p:tav tm="100000">
                                          <p:val>
                                            <p:strVal val="#ppt_x"/>
                                          </p:val>
                                        </p:tav>
                                      </p:tavLst>
                                    </p:anim>
                                    <p:anim calcmode="lin" valueType="num">
                                      <p:cBhvr additive="base">
                                        <p:cTn id="34" dur="500" fill="hold"/>
                                        <p:tgtEl>
                                          <p:spTgt spid="18126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1259"/>
                                        </p:tgtEl>
                                        <p:attrNameLst>
                                          <p:attrName>style.visibility</p:attrName>
                                        </p:attrNameLst>
                                      </p:cBhvr>
                                      <p:to>
                                        <p:strVal val="visible"/>
                                      </p:to>
                                    </p:set>
                                    <p:animEffect transition="in" filter="wipe(left)">
                                      <p:cBhvr>
                                        <p:cTn id="39" dur="500"/>
                                        <p:tgtEl>
                                          <p:spTgt spid="18125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0"/>
                                  </p:iterate>
                                  <p:childTnLst>
                                    <p:set>
                                      <p:cBhvr>
                                        <p:cTn id="43" dur="1" fill="hold">
                                          <p:stCondLst>
                                            <p:cond delay="0"/>
                                          </p:stCondLst>
                                        </p:cTn>
                                        <p:tgtEl>
                                          <p:spTgt spid="181260"/>
                                        </p:tgtEl>
                                        <p:attrNameLst>
                                          <p:attrName>style.visibility</p:attrName>
                                        </p:attrNameLst>
                                      </p:cBhvr>
                                      <p:to>
                                        <p:strVal val="visible"/>
                                      </p:to>
                                    </p:set>
                                    <p:anim calcmode="lin" valueType="num">
                                      <p:cBhvr additive="base">
                                        <p:cTn id="44" dur="75" fill="hold"/>
                                        <p:tgtEl>
                                          <p:spTgt spid="181260"/>
                                        </p:tgtEl>
                                        <p:attrNameLst>
                                          <p:attrName>ppt_x</p:attrName>
                                        </p:attrNameLst>
                                      </p:cBhvr>
                                      <p:tavLst>
                                        <p:tav tm="0">
                                          <p:val>
                                            <p:strVal val="1+#ppt_w/2"/>
                                          </p:val>
                                        </p:tav>
                                        <p:tav tm="100000">
                                          <p:val>
                                            <p:strVal val="#ppt_x"/>
                                          </p:val>
                                        </p:tav>
                                      </p:tavLst>
                                    </p:anim>
                                    <p:anim calcmode="lin" valueType="num">
                                      <p:cBhvr additive="base">
                                        <p:cTn id="45" dur="75" fill="hold"/>
                                        <p:tgtEl>
                                          <p:spTgt spid="181260"/>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81261"/>
                                        </p:tgtEl>
                                        <p:attrNameLst>
                                          <p:attrName>style.visibility</p:attrName>
                                        </p:attrNameLst>
                                      </p:cBhvr>
                                      <p:to>
                                        <p:strVal val="visible"/>
                                      </p:to>
                                    </p:set>
                                    <p:animEffect transition="in" filter="barn(outHorizontal)">
                                      <p:cBhvr>
                                        <p:cTn id="50" dur="500"/>
                                        <p:tgtEl>
                                          <p:spTgt spid="181261"/>
                                        </p:tgtEl>
                                      </p:cBhvr>
                                    </p:animEffect>
                                  </p:childTnLst>
                                </p:cTn>
                              </p:par>
                            </p:childTnLst>
                          </p:cTn>
                        </p:par>
                        <p:par>
                          <p:cTn id="51" fill="hold" nodeType="afterGroup">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181262"/>
                                        </p:tgtEl>
                                        <p:attrNameLst>
                                          <p:attrName>style.visibility</p:attrName>
                                        </p:attrNameLst>
                                      </p:cBhvr>
                                      <p:to>
                                        <p:strVal val="visible"/>
                                      </p:to>
                                    </p:set>
                                    <p:anim calcmode="lin" valueType="num">
                                      <p:cBhvr additive="base">
                                        <p:cTn id="54" dur="500" fill="hold"/>
                                        <p:tgtEl>
                                          <p:spTgt spid="181262"/>
                                        </p:tgtEl>
                                        <p:attrNameLst>
                                          <p:attrName>ppt_x</p:attrName>
                                        </p:attrNameLst>
                                      </p:cBhvr>
                                      <p:tavLst>
                                        <p:tav tm="0">
                                          <p:val>
                                            <p:strVal val="1+#ppt_w/2"/>
                                          </p:val>
                                        </p:tav>
                                        <p:tav tm="100000">
                                          <p:val>
                                            <p:strVal val="#ppt_x"/>
                                          </p:val>
                                        </p:tav>
                                      </p:tavLst>
                                    </p:anim>
                                    <p:anim calcmode="lin" valueType="num">
                                      <p:cBhvr additive="base">
                                        <p:cTn id="55" dur="500" fill="hold"/>
                                        <p:tgtEl>
                                          <p:spTgt spid="181262"/>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1266"/>
                                        </p:tgtEl>
                                        <p:attrNameLst>
                                          <p:attrName>style.visibility</p:attrName>
                                        </p:attrNameLst>
                                      </p:cBhvr>
                                      <p:to>
                                        <p:strVal val="visible"/>
                                      </p:to>
                                    </p:set>
                                    <p:animEffect transition="in" filter="wipe(left)">
                                      <p:cBhvr>
                                        <p:cTn id="60" dur="500"/>
                                        <p:tgtEl>
                                          <p:spTgt spid="181266"/>
                                        </p:tgtEl>
                                      </p:cBhvr>
                                    </p:animEffect>
                                  </p:childTnLst>
                                </p:cTn>
                              </p:par>
                            </p:childTnLst>
                          </p:cTn>
                        </p:par>
                        <p:par>
                          <p:cTn id="61" fill="hold" nodeType="afterGroup">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181268"/>
                                        </p:tgtEl>
                                        <p:attrNameLst>
                                          <p:attrName>style.visibility</p:attrName>
                                        </p:attrNameLst>
                                      </p:cBhvr>
                                      <p:to>
                                        <p:strVal val="visible"/>
                                      </p:to>
                                    </p:set>
                                    <p:anim calcmode="lin" valueType="num">
                                      <p:cBhvr additive="base">
                                        <p:cTn id="64" dur="500" fill="hold"/>
                                        <p:tgtEl>
                                          <p:spTgt spid="181268"/>
                                        </p:tgtEl>
                                        <p:attrNameLst>
                                          <p:attrName>ppt_x</p:attrName>
                                        </p:attrNameLst>
                                      </p:cBhvr>
                                      <p:tavLst>
                                        <p:tav tm="0">
                                          <p:val>
                                            <p:strVal val="0-#ppt_w/2"/>
                                          </p:val>
                                        </p:tav>
                                        <p:tav tm="100000">
                                          <p:val>
                                            <p:strVal val="#ppt_x"/>
                                          </p:val>
                                        </p:tav>
                                      </p:tavLst>
                                    </p:anim>
                                    <p:anim calcmode="lin" valueType="num">
                                      <p:cBhvr additive="base">
                                        <p:cTn id="65" dur="500" fill="hold"/>
                                        <p:tgtEl>
                                          <p:spTgt spid="18126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1263"/>
                                        </p:tgtEl>
                                        <p:attrNameLst>
                                          <p:attrName>style.visibility</p:attrName>
                                        </p:attrNameLst>
                                      </p:cBhvr>
                                      <p:to>
                                        <p:strVal val="visible"/>
                                      </p:to>
                                    </p:set>
                                    <p:animEffect transition="in" filter="wipe(left)">
                                      <p:cBhvr>
                                        <p:cTn id="70" dur="500"/>
                                        <p:tgtEl>
                                          <p:spTgt spid="18126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lt">
                                    <p:tmPct val="100000"/>
                                  </p:iterate>
                                  <p:childTnLst>
                                    <p:set>
                                      <p:cBhvr>
                                        <p:cTn id="74" dur="1" fill="hold">
                                          <p:stCondLst>
                                            <p:cond delay="0"/>
                                          </p:stCondLst>
                                        </p:cTn>
                                        <p:tgtEl>
                                          <p:spTgt spid="181264"/>
                                        </p:tgtEl>
                                        <p:attrNameLst>
                                          <p:attrName>style.visibility</p:attrName>
                                        </p:attrNameLst>
                                      </p:cBhvr>
                                      <p:to>
                                        <p:strVal val="visible"/>
                                      </p:to>
                                    </p:set>
                                    <p:anim calcmode="lin" valueType="num">
                                      <p:cBhvr additive="base">
                                        <p:cTn id="75" dur="75" fill="hold"/>
                                        <p:tgtEl>
                                          <p:spTgt spid="181264"/>
                                        </p:tgtEl>
                                        <p:attrNameLst>
                                          <p:attrName>ppt_x</p:attrName>
                                        </p:attrNameLst>
                                      </p:cBhvr>
                                      <p:tavLst>
                                        <p:tav tm="0">
                                          <p:val>
                                            <p:strVal val="1+#ppt_w/2"/>
                                          </p:val>
                                        </p:tav>
                                        <p:tav tm="100000">
                                          <p:val>
                                            <p:strVal val="#ppt_x"/>
                                          </p:val>
                                        </p:tav>
                                      </p:tavLst>
                                    </p:anim>
                                    <p:anim calcmode="lin" valueType="num">
                                      <p:cBhvr additive="base">
                                        <p:cTn id="76" dur="75" fill="hold"/>
                                        <p:tgtEl>
                                          <p:spTgt spid="181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animBg="1"/>
      <p:bldP spid="181258" grpId="0" autoUpdateAnimBg="0"/>
      <p:bldP spid="181259" grpId="0" autoUpdateAnimBg="0"/>
      <p:bldP spid="181260" grpId="0" autoUpdateAnimBg="0"/>
      <p:bldP spid="181261" grpId="0" animBg="1"/>
      <p:bldP spid="181262" grpId="0" autoUpdateAnimBg="0"/>
      <p:bldP spid="181263" grpId="0" autoUpdateAnimBg="0"/>
      <p:bldP spid="181264" grpId="0" autoUpdateAnimBg="0"/>
      <p:bldP spid="181265" grpId="0" animBg="1"/>
      <p:bldP spid="181266" grpId="0" animBg="1"/>
      <p:bldP spid="181267" grpId="0" autoUpdateAnimBg="0"/>
      <p:bldP spid="181268" grpId="0" autoUpdateAnimBg="0"/>
      <p:bldP spid="181269" grpId="0" autoUpdateAnimBg="0"/>
      <p:bldP spid="181270"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2084388" y="115888"/>
            <a:ext cx="523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333399"/>
                </a:solidFill>
                <a:latin typeface="Arial" charset="0"/>
              </a:rPr>
              <a:t>Digester Volume </a:t>
            </a:r>
            <a:r>
              <a:rPr lang="en-US" altLang="en-US" sz="2400">
                <a:solidFill>
                  <a:srgbClr val="800080"/>
                </a:solidFill>
                <a:latin typeface="Arial" charset="0"/>
              </a:rPr>
              <a:t>Example</a:t>
            </a:r>
            <a:r>
              <a:rPr lang="en-US" altLang="en-US" sz="2400">
                <a:solidFill>
                  <a:srgbClr val="333399"/>
                </a:solidFill>
                <a:latin typeface="Arial" charset="0"/>
              </a:rPr>
              <a:t> Problem</a:t>
            </a:r>
          </a:p>
        </p:txBody>
      </p:sp>
      <p:sp>
        <p:nvSpPr>
          <p:cNvPr id="182275" name="Text Box 3"/>
          <p:cNvSpPr txBox="1">
            <a:spLocks noChangeArrowheads="1"/>
          </p:cNvSpPr>
          <p:nvPr/>
        </p:nvSpPr>
        <p:spPr bwMode="auto">
          <a:xfrm>
            <a:off x="838200" y="762000"/>
            <a:ext cx="69516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The diameter of a digester is 54 feet.</a:t>
            </a:r>
          </a:p>
          <a:p>
            <a:r>
              <a:rPr lang="en-US" altLang="en-US" sz="2400">
                <a:solidFill>
                  <a:srgbClr val="FF0000"/>
                </a:solidFill>
                <a:latin typeface="Arial" charset="0"/>
              </a:rPr>
              <a:t>The side water depth (SWD) is 22 feet.</a:t>
            </a:r>
          </a:p>
          <a:p>
            <a:r>
              <a:rPr lang="en-US" altLang="en-US" sz="2400">
                <a:solidFill>
                  <a:srgbClr val="FF0000"/>
                </a:solidFill>
                <a:latin typeface="Arial" charset="0"/>
              </a:rPr>
              <a:t>The cone depth is 12 feet.</a:t>
            </a:r>
          </a:p>
          <a:p>
            <a:r>
              <a:rPr lang="en-US" altLang="en-US" sz="2400">
                <a:solidFill>
                  <a:srgbClr val="FF0000"/>
                </a:solidFill>
                <a:latin typeface="Arial" charset="0"/>
              </a:rPr>
              <a:t>Calculate the volume in cubic feet and gallons.</a:t>
            </a:r>
          </a:p>
        </p:txBody>
      </p:sp>
      <p:sp>
        <p:nvSpPr>
          <p:cNvPr id="182276" name="Text Box 4"/>
          <p:cNvSpPr txBox="1">
            <a:spLocks noChangeArrowheads="1"/>
          </p:cNvSpPr>
          <p:nvPr/>
        </p:nvSpPr>
        <p:spPr bwMode="auto">
          <a:xfrm>
            <a:off x="1295400" y="2528888"/>
            <a:ext cx="2701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8000"/>
                </a:solidFill>
                <a:latin typeface="Arial" charset="0"/>
              </a:rPr>
              <a:t>Volume</a:t>
            </a:r>
            <a:r>
              <a:rPr lang="en-US" altLang="en-US" sz="2800" baseline="-25000">
                <a:solidFill>
                  <a:srgbClr val="008000"/>
                </a:solidFill>
                <a:latin typeface="Arial" charset="0"/>
              </a:rPr>
              <a:t>cylinder</a:t>
            </a:r>
            <a:r>
              <a:rPr lang="en-US" altLang="en-US" sz="2800">
                <a:solidFill>
                  <a:srgbClr val="008000"/>
                </a:solidFill>
                <a:latin typeface="Arial" charset="0"/>
              </a:rPr>
              <a:t> =</a:t>
            </a:r>
          </a:p>
        </p:txBody>
      </p:sp>
      <p:sp>
        <p:nvSpPr>
          <p:cNvPr id="182277" name="Text Box 5"/>
          <p:cNvSpPr txBox="1">
            <a:spLocks noChangeArrowheads="1"/>
          </p:cNvSpPr>
          <p:nvPr/>
        </p:nvSpPr>
        <p:spPr bwMode="auto">
          <a:xfrm>
            <a:off x="4114800" y="2433638"/>
            <a:ext cx="1311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336600"/>
                </a:solidFill>
                <a:latin typeface="Arial" charset="0"/>
                <a:sym typeface="Symbol" pitchFamily="18" charset="2"/>
              </a:rPr>
              <a:t></a:t>
            </a:r>
            <a:r>
              <a:rPr lang="en-US" altLang="en-US" sz="3200">
                <a:solidFill>
                  <a:srgbClr val="008000"/>
                </a:solidFill>
                <a:latin typeface="Arial" charset="0"/>
                <a:sym typeface="WP MathExtendedA" pitchFamily="2" charset="2"/>
              </a:rPr>
              <a:t> r</a:t>
            </a:r>
            <a:r>
              <a:rPr lang="en-US" altLang="en-US" sz="3200" baseline="30000">
                <a:solidFill>
                  <a:srgbClr val="008000"/>
                </a:solidFill>
                <a:latin typeface="Arial" charset="0"/>
                <a:sym typeface="WP MathExtendedA" pitchFamily="2" charset="2"/>
              </a:rPr>
              <a:t>2</a:t>
            </a:r>
            <a:r>
              <a:rPr lang="en-US" altLang="en-US" sz="3200">
                <a:solidFill>
                  <a:srgbClr val="008000"/>
                </a:solidFill>
                <a:latin typeface="Arial" charset="0"/>
                <a:sym typeface="WP MathExtendedA" pitchFamily="2" charset="2"/>
              </a:rPr>
              <a:t>h</a:t>
            </a:r>
            <a:r>
              <a:rPr lang="en-US" altLang="en-US" sz="3200" baseline="-25000">
                <a:solidFill>
                  <a:srgbClr val="008000"/>
                </a:solidFill>
                <a:latin typeface="Arial" charset="0"/>
                <a:sym typeface="WP MathExtendedA" pitchFamily="2" charset="2"/>
              </a:rPr>
              <a:t>1</a:t>
            </a:r>
          </a:p>
        </p:txBody>
      </p:sp>
      <p:sp>
        <p:nvSpPr>
          <p:cNvPr id="182278" name="Text Box 6"/>
          <p:cNvSpPr txBox="1">
            <a:spLocks noChangeArrowheads="1"/>
          </p:cNvSpPr>
          <p:nvPr/>
        </p:nvSpPr>
        <p:spPr bwMode="auto">
          <a:xfrm>
            <a:off x="2057400" y="32766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a:t>
            </a:r>
          </a:p>
        </p:txBody>
      </p:sp>
      <p:sp>
        <p:nvSpPr>
          <p:cNvPr id="182279" name="Text Box 7"/>
          <p:cNvSpPr txBox="1">
            <a:spLocks noChangeArrowheads="1"/>
          </p:cNvSpPr>
          <p:nvPr/>
        </p:nvSpPr>
        <p:spPr bwMode="auto">
          <a:xfrm>
            <a:off x="2514600" y="3276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3.14</a:t>
            </a:r>
          </a:p>
        </p:txBody>
      </p:sp>
      <p:sp>
        <p:nvSpPr>
          <p:cNvPr id="182280" name="Text Box 8"/>
          <p:cNvSpPr txBox="1">
            <a:spLocks noChangeArrowheads="1"/>
          </p:cNvSpPr>
          <p:nvPr/>
        </p:nvSpPr>
        <p:spPr bwMode="auto">
          <a:xfrm>
            <a:off x="3276600" y="3276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81" name="Text Box 9"/>
          <p:cNvSpPr txBox="1">
            <a:spLocks noChangeArrowheads="1"/>
          </p:cNvSpPr>
          <p:nvPr/>
        </p:nvSpPr>
        <p:spPr bwMode="auto">
          <a:xfrm>
            <a:off x="3733800" y="32766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27 ft</a:t>
            </a:r>
          </a:p>
        </p:txBody>
      </p:sp>
      <p:sp>
        <p:nvSpPr>
          <p:cNvPr id="182282" name="Text Box 10"/>
          <p:cNvSpPr txBox="1">
            <a:spLocks noChangeArrowheads="1"/>
          </p:cNvSpPr>
          <p:nvPr/>
        </p:nvSpPr>
        <p:spPr bwMode="auto">
          <a:xfrm>
            <a:off x="4572000" y="3276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83" name="Text Box 11"/>
          <p:cNvSpPr txBox="1">
            <a:spLocks noChangeArrowheads="1"/>
          </p:cNvSpPr>
          <p:nvPr/>
        </p:nvSpPr>
        <p:spPr bwMode="auto">
          <a:xfrm>
            <a:off x="5029200" y="32766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27 ft</a:t>
            </a:r>
          </a:p>
        </p:txBody>
      </p:sp>
      <p:sp>
        <p:nvSpPr>
          <p:cNvPr id="182284" name="Text Box 12"/>
          <p:cNvSpPr txBox="1">
            <a:spLocks noChangeArrowheads="1"/>
          </p:cNvSpPr>
          <p:nvPr/>
        </p:nvSpPr>
        <p:spPr bwMode="auto">
          <a:xfrm>
            <a:off x="6248400" y="32766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22 ft</a:t>
            </a:r>
          </a:p>
        </p:txBody>
      </p:sp>
      <p:sp>
        <p:nvSpPr>
          <p:cNvPr id="182285" name="Text Box 13"/>
          <p:cNvSpPr txBox="1">
            <a:spLocks noChangeArrowheads="1"/>
          </p:cNvSpPr>
          <p:nvPr/>
        </p:nvSpPr>
        <p:spPr bwMode="auto">
          <a:xfrm>
            <a:off x="5867400" y="3276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86" name="Text Box 14"/>
          <p:cNvSpPr txBox="1">
            <a:spLocks noChangeArrowheads="1"/>
          </p:cNvSpPr>
          <p:nvPr/>
        </p:nvSpPr>
        <p:spPr bwMode="auto">
          <a:xfrm>
            <a:off x="3032125" y="3748088"/>
            <a:ext cx="1679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  50,360</a:t>
            </a:r>
          </a:p>
        </p:txBody>
      </p:sp>
      <p:sp>
        <p:nvSpPr>
          <p:cNvPr id="182287" name="Text Box 15"/>
          <p:cNvSpPr txBox="1">
            <a:spLocks noChangeArrowheads="1"/>
          </p:cNvSpPr>
          <p:nvPr/>
        </p:nvSpPr>
        <p:spPr bwMode="auto">
          <a:xfrm>
            <a:off x="4724400" y="3748088"/>
            <a:ext cx="55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ft</a:t>
            </a:r>
            <a:r>
              <a:rPr lang="en-US" altLang="en-US" sz="2800" baseline="30000">
                <a:solidFill>
                  <a:srgbClr val="333399"/>
                </a:solidFill>
                <a:latin typeface="Arial" charset="0"/>
              </a:rPr>
              <a:t>3</a:t>
            </a:r>
            <a:endParaRPr lang="en-US" altLang="en-US" sz="2800">
              <a:solidFill>
                <a:srgbClr val="333399"/>
              </a:solidFill>
              <a:latin typeface="Arial" charset="0"/>
            </a:endParaRPr>
          </a:p>
        </p:txBody>
      </p:sp>
      <p:sp>
        <p:nvSpPr>
          <p:cNvPr id="182288" name="Text Box 16"/>
          <p:cNvSpPr txBox="1">
            <a:spLocks noChangeArrowheads="1"/>
          </p:cNvSpPr>
          <p:nvPr/>
        </p:nvSpPr>
        <p:spPr bwMode="auto">
          <a:xfrm>
            <a:off x="1524000" y="4594225"/>
            <a:ext cx="2339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800080"/>
                </a:solidFill>
                <a:latin typeface="Arial" charset="0"/>
              </a:rPr>
              <a:t>Volume</a:t>
            </a:r>
            <a:r>
              <a:rPr lang="en-US" altLang="en-US" sz="2800" baseline="-25000">
                <a:solidFill>
                  <a:srgbClr val="800080"/>
                </a:solidFill>
                <a:latin typeface="Arial" charset="0"/>
              </a:rPr>
              <a:t>cone</a:t>
            </a:r>
            <a:r>
              <a:rPr lang="en-US" altLang="en-US" sz="2800">
                <a:solidFill>
                  <a:srgbClr val="800080"/>
                </a:solidFill>
                <a:latin typeface="Arial" charset="0"/>
              </a:rPr>
              <a:t> =</a:t>
            </a:r>
          </a:p>
        </p:txBody>
      </p:sp>
      <p:sp>
        <p:nvSpPr>
          <p:cNvPr id="182289" name="Text Box 17"/>
          <p:cNvSpPr txBox="1">
            <a:spLocks noChangeArrowheads="1"/>
          </p:cNvSpPr>
          <p:nvPr/>
        </p:nvSpPr>
        <p:spPr bwMode="auto">
          <a:xfrm>
            <a:off x="4114800" y="44958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800080"/>
                </a:solidFill>
                <a:latin typeface="Arial" charset="0"/>
                <a:cs typeface="Arial" charset="0"/>
                <a:sym typeface="Bookshelf Symbol 2" pitchFamily="2" charset="2"/>
              </a:rPr>
              <a:t>⅓ </a:t>
            </a:r>
            <a:r>
              <a:rPr lang="en-US" altLang="en-US" sz="3200">
                <a:solidFill>
                  <a:srgbClr val="800080"/>
                </a:solidFill>
                <a:latin typeface="Arial" charset="0"/>
                <a:cs typeface="Courier New" pitchFamily="49" charset="0"/>
                <a:sym typeface="Symbol" pitchFamily="18" charset="2"/>
              </a:rPr>
              <a:t> </a:t>
            </a:r>
            <a:r>
              <a:rPr lang="en-US" altLang="en-US" sz="3200">
                <a:solidFill>
                  <a:srgbClr val="800080"/>
                </a:solidFill>
                <a:latin typeface="Arial" charset="0"/>
                <a:sym typeface="WP MathExtendedA" pitchFamily="2" charset="2"/>
              </a:rPr>
              <a:t>r</a:t>
            </a:r>
            <a:r>
              <a:rPr lang="en-US" altLang="en-US" sz="3200" baseline="30000">
                <a:solidFill>
                  <a:srgbClr val="800080"/>
                </a:solidFill>
                <a:latin typeface="Arial" charset="0"/>
                <a:sym typeface="WP MathExtendedA" pitchFamily="2" charset="2"/>
              </a:rPr>
              <a:t>2</a:t>
            </a:r>
            <a:r>
              <a:rPr lang="en-US" altLang="en-US" sz="3200">
                <a:solidFill>
                  <a:srgbClr val="800080"/>
                </a:solidFill>
                <a:latin typeface="Arial" charset="0"/>
                <a:sym typeface="WP MathExtendedA" pitchFamily="2" charset="2"/>
              </a:rPr>
              <a:t>h</a:t>
            </a:r>
            <a:r>
              <a:rPr lang="en-US" altLang="en-US" sz="3200" baseline="-25000">
                <a:solidFill>
                  <a:srgbClr val="800080"/>
                </a:solidFill>
                <a:latin typeface="Arial" charset="0"/>
                <a:sym typeface="WP MathExtendedA" pitchFamily="2" charset="2"/>
              </a:rPr>
              <a:t>2</a:t>
            </a:r>
            <a:endParaRPr lang="en-US" altLang="en-US" sz="3200">
              <a:solidFill>
                <a:srgbClr val="800080"/>
              </a:solidFill>
              <a:latin typeface="Arial" charset="0"/>
            </a:endParaRPr>
          </a:p>
        </p:txBody>
      </p:sp>
      <p:sp>
        <p:nvSpPr>
          <p:cNvPr id="182290" name="Text Box 18"/>
          <p:cNvSpPr txBox="1">
            <a:spLocks noChangeArrowheads="1"/>
          </p:cNvSpPr>
          <p:nvPr/>
        </p:nvSpPr>
        <p:spPr bwMode="auto">
          <a:xfrm>
            <a:off x="1981200" y="53340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a:t>
            </a:r>
          </a:p>
        </p:txBody>
      </p:sp>
      <p:sp>
        <p:nvSpPr>
          <p:cNvPr id="182291" name="Text Box 19"/>
          <p:cNvSpPr txBox="1">
            <a:spLocks noChangeArrowheads="1"/>
          </p:cNvSpPr>
          <p:nvPr/>
        </p:nvSpPr>
        <p:spPr bwMode="auto">
          <a:xfrm>
            <a:off x="2362200" y="5257800"/>
            <a:ext cx="636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cs typeface="Arial" charset="0"/>
                <a:sym typeface="Bookshelf Symbol 2" pitchFamily="2" charset="2"/>
              </a:rPr>
              <a:t>⅓</a:t>
            </a:r>
            <a:r>
              <a:rPr lang="en-US" altLang="en-US" sz="3200">
                <a:solidFill>
                  <a:srgbClr val="FF0000"/>
                </a:solidFill>
                <a:latin typeface="Arial" charset="0"/>
                <a:sym typeface="Bookshelf Symbol 2" pitchFamily="2" charset="2"/>
              </a:rPr>
              <a:t> </a:t>
            </a:r>
          </a:p>
        </p:txBody>
      </p:sp>
      <p:sp>
        <p:nvSpPr>
          <p:cNvPr id="182292" name="Text Box 20"/>
          <p:cNvSpPr txBox="1">
            <a:spLocks noChangeArrowheads="1"/>
          </p:cNvSpPr>
          <p:nvPr/>
        </p:nvSpPr>
        <p:spPr bwMode="auto">
          <a:xfrm>
            <a:off x="2743200" y="5334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93" name="Text Box 21"/>
          <p:cNvSpPr txBox="1">
            <a:spLocks noChangeArrowheads="1"/>
          </p:cNvSpPr>
          <p:nvPr/>
        </p:nvSpPr>
        <p:spPr bwMode="auto">
          <a:xfrm>
            <a:off x="3200400" y="5334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3.14</a:t>
            </a:r>
          </a:p>
        </p:txBody>
      </p:sp>
      <p:sp>
        <p:nvSpPr>
          <p:cNvPr id="182294" name="Text Box 22"/>
          <p:cNvSpPr txBox="1">
            <a:spLocks noChangeArrowheads="1"/>
          </p:cNvSpPr>
          <p:nvPr/>
        </p:nvSpPr>
        <p:spPr bwMode="auto">
          <a:xfrm>
            <a:off x="3962400" y="5334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95" name="Text Box 23"/>
          <p:cNvSpPr txBox="1">
            <a:spLocks noChangeArrowheads="1"/>
          </p:cNvSpPr>
          <p:nvPr/>
        </p:nvSpPr>
        <p:spPr bwMode="auto">
          <a:xfrm>
            <a:off x="4419600" y="53340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27 ft</a:t>
            </a:r>
          </a:p>
        </p:txBody>
      </p:sp>
      <p:sp>
        <p:nvSpPr>
          <p:cNvPr id="182296" name="Text Box 24"/>
          <p:cNvSpPr txBox="1">
            <a:spLocks noChangeArrowheads="1"/>
          </p:cNvSpPr>
          <p:nvPr/>
        </p:nvSpPr>
        <p:spPr bwMode="auto">
          <a:xfrm>
            <a:off x="5257800" y="5334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97" name="Text Box 25"/>
          <p:cNvSpPr txBox="1">
            <a:spLocks noChangeArrowheads="1"/>
          </p:cNvSpPr>
          <p:nvPr/>
        </p:nvSpPr>
        <p:spPr bwMode="auto">
          <a:xfrm>
            <a:off x="5715000" y="53340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27 ft</a:t>
            </a:r>
          </a:p>
        </p:txBody>
      </p:sp>
      <p:sp>
        <p:nvSpPr>
          <p:cNvPr id="182298" name="Text Box 26"/>
          <p:cNvSpPr txBox="1">
            <a:spLocks noChangeArrowheads="1"/>
          </p:cNvSpPr>
          <p:nvPr/>
        </p:nvSpPr>
        <p:spPr bwMode="auto">
          <a:xfrm>
            <a:off x="6553200" y="5334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82299" name="Text Box 27"/>
          <p:cNvSpPr txBox="1">
            <a:spLocks noChangeArrowheads="1"/>
          </p:cNvSpPr>
          <p:nvPr/>
        </p:nvSpPr>
        <p:spPr bwMode="auto">
          <a:xfrm>
            <a:off x="6934200" y="53340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12 ft</a:t>
            </a:r>
          </a:p>
        </p:txBody>
      </p:sp>
      <p:sp>
        <p:nvSpPr>
          <p:cNvPr id="182300" name="Text Box 28"/>
          <p:cNvSpPr txBox="1">
            <a:spLocks noChangeArrowheads="1"/>
          </p:cNvSpPr>
          <p:nvPr/>
        </p:nvSpPr>
        <p:spPr bwMode="auto">
          <a:xfrm>
            <a:off x="3341688" y="5957888"/>
            <a:ext cx="1382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 9,156</a:t>
            </a:r>
          </a:p>
        </p:txBody>
      </p:sp>
      <p:sp>
        <p:nvSpPr>
          <p:cNvPr id="182301" name="Text Box 29"/>
          <p:cNvSpPr txBox="1">
            <a:spLocks noChangeArrowheads="1"/>
          </p:cNvSpPr>
          <p:nvPr/>
        </p:nvSpPr>
        <p:spPr bwMode="auto">
          <a:xfrm>
            <a:off x="4724400" y="5957888"/>
            <a:ext cx="55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ft</a:t>
            </a:r>
            <a:r>
              <a:rPr lang="en-US" altLang="en-US" sz="2800" baseline="30000">
                <a:solidFill>
                  <a:srgbClr val="333399"/>
                </a:solidFill>
                <a:latin typeface="Arial" charset="0"/>
              </a:rPr>
              <a:t>3</a:t>
            </a:r>
            <a:endParaRPr lang="en-US" altLang="en-US" sz="2800">
              <a:solidFill>
                <a:srgbClr val="333399"/>
              </a:solidFill>
              <a:latin typeface="Arial" charset="0"/>
            </a:endParaRPr>
          </a:p>
        </p:txBody>
      </p:sp>
    </p:spTree>
    <p:extLst>
      <p:ext uri="{BB962C8B-B14F-4D97-AF65-F5344CB8AC3E}">
        <p14:creationId xmlns:p14="http://schemas.microsoft.com/office/powerpoint/2010/main" val="1440597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182274"/>
                                        </p:tgtEl>
                                        <p:attrNameLst>
                                          <p:attrName>style.visibility</p:attrName>
                                        </p:attrNameLst>
                                      </p:cBhvr>
                                      <p:to>
                                        <p:strVal val="visible"/>
                                      </p:to>
                                    </p:set>
                                    <p:anim calcmode="lin" valueType="num">
                                      <p:cBhvr>
                                        <p:cTn id="7" dur="300" fill="hold"/>
                                        <p:tgtEl>
                                          <p:spTgt spid="182274"/>
                                        </p:tgtEl>
                                        <p:attrNameLst>
                                          <p:attrName>ppt_x</p:attrName>
                                        </p:attrNameLst>
                                      </p:cBhvr>
                                      <p:tavLst>
                                        <p:tav tm="0">
                                          <p:val>
                                            <p:strVal val="#ppt_x-#ppt_w/2"/>
                                          </p:val>
                                        </p:tav>
                                        <p:tav tm="100000">
                                          <p:val>
                                            <p:strVal val="#ppt_x"/>
                                          </p:val>
                                        </p:tav>
                                      </p:tavLst>
                                    </p:anim>
                                    <p:anim calcmode="lin" valueType="num">
                                      <p:cBhvr>
                                        <p:cTn id="8" dur="300" fill="hold"/>
                                        <p:tgtEl>
                                          <p:spTgt spid="182274"/>
                                        </p:tgtEl>
                                        <p:attrNameLst>
                                          <p:attrName>ppt_y</p:attrName>
                                        </p:attrNameLst>
                                      </p:cBhvr>
                                      <p:tavLst>
                                        <p:tav tm="0">
                                          <p:val>
                                            <p:strVal val="#ppt_y"/>
                                          </p:val>
                                        </p:tav>
                                        <p:tav tm="100000">
                                          <p:val>
                                            <p:strVal val="#ppt_y"/>
                                          </p:val>
                                        </p:tav>
                                      </p:tavLst>
                                    </p:anim>
                                    <p:anim calcmode="lin" valueType="num">
                                      <p:cBhvr>
                                        <p:cTn id="9" dur="300" fill="hold"/>
                                        <p:tgtEl>
                                          <p:spTgt spid="182274"/>
                                        </p:tgtEl>
                                        <p:attrNameLst>
                                          <p:attrName>ppt_w</p:attrName>
                                        </p:attrNameLst>
                                      </p:cBhvr>
                                      <p:tavLst>
                                        <p:tav tm="0">
                                          <p:val>
                                            <p:fltVal val="0"/>
                                          </p:val>
                                        </p:tav>
                                        <p:tav tm="100000">
                                          <p:val>
                                            <p:strVal val="#ppt_w"/>
                                          </p:val>
                                        </p:tav>
                                      </p:tavLst>
                                    </p:anim>
                                    <p:anim calcmode="lin" valueType="num">
                                      <p:cBhvr>
                                        <p:cTn id="10" dur="300" fill="hold"/>
                                        <p:tgtEl>
                                          <p:spTgt spid="18227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82275">
                                            <p:txEl>
                                              <p:pRg st="0" end="0"/>
                                            </p:txEl>
                                          </p:spTgt>
                                        </p:tgtEl>
                                        <p:attrNameLst>
                                          <p:attrName>style.visibility</p:attrName>
                                        </p:attrNameLst>
                                      </p:cBhvr>
                                      <p:to>
                                        <p:strVal val="visible"/>
                                      </p:to>
                                    </p:set>
                                    <p:anim calcmode="lin" valueType="num">
                                      <p:cBhvr additive="base">
                                        <p:cTn id="15"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2275">
                                            <p:txEl>
                                              <p:pRg st="1" end="1"/>
                                            </p:txEl>
                                          </p:spTgt>
                                        </p:tgtEl>
                                        <p:attrNameLst>
                                          <p:attrName>style.visibility</p:attrName>
                                        </p:attrNameLst>
                                      </p:cBhvr>
                                      <p:to>
                                        <p:strVal val="visible"/>
                                      </p:to>
                                    </p:set>
                                    <p:anim calcmode="lin" valueType="num">
                                      <p:cBhvr additive="base">
                                        <p:cTn id="21" dur="500" fill="hold"/>
                                        <p:tgtEl>
                                          <p:spTgt spid="18227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82275">
                                            <p:txEl>
                                              <p:pRg st="2" end="2"/>
                                            </p:txEl>
                                          </p:spTgt>
                                        </p:tgtEl>
                                        <p:attrNameLst>
                                          <p:attrName>style.visibility</p:attrName>
                                        </p:attrNameLst>
                                      </p:cBhvr>
                                      <p:to>
                                        <p:strVal val="visible"/>
                                      </p:to>
                                    </p:set>
                                    <p:anim calcmode="lin" valueType="num">
                                      <p:cBhvr additive="base">
                                        <p:cTn id="27" dur="500" fill="hold"/>
                                        <p:tgtEl>
                                          <p:spTgt spid="18227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2275">
                                            <p:txEl>
                                              <p:pRg st="3" end="3"/>
                                            </p:txEl>
                                          </p:spTgt>
                                        </p:tgtEl>
                                        <p:attrNameLst>
                                          <p:attrName>style.visibility</p:attrName>
                                        </p:attrNameLst>
                                      </p:cBhvr>
                                      <p:to>
                                        <p:strVal val="visible"/>
                                      </p:to>
                                    </p:set>
                                    <p:anim calcmode="lin" valueType="num">
                                      <p:cBhvr additive="base">
                                        <p:cTn id="33" dur="500" fill="hold"/>
                                        <p:tgtEl>
                                          <p:spTgt spid="182275">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2276"/>
                                        </p:tgtEl>
                                        <p:attrNameLst>
                                          <p:attrName>style.visibility</p:attrName>
                                        </p:attrNameLst>
                                      </p:cBhvr>
                                      <p:to>
                                        <p:strVal val="visible"/>
                                      </p:to>
                                    </p:set>
                                    <p:animEffect transition="in" filter="wipe(left)">
                                      <p:cBhvr>
                                        <p:cTn id="39" dur="500"/>
                                        <p:tgtEl>
                                          <p:spTgt spid="1822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0"/>
                                  </p:iterate>
                                  <p:childTnLst>
                                    <p:set>
                                      <p:cBhvr>
                                        <p:cTn id="43" dur="1" fill="hold">
                                          <p:stCondLst>
                                            <p:cond delay="0"/>
                                          </p:stCondLst>
                                        </p:cTn>
                                        <p:tgtEl>
                                          <p:spTgt spid="182277"/>
                                        </p:tgtEl>
                                        <p:attrNameLst>
                                          <p:attrName>style.visibility</p:attrName>
                                        </p:attrNameLst>
                                      </p:cBhvr>
                                      <p:to>
                                        <p:strVal val="visible"/>
                                      </p:to>
                                    </p:set>
                                    <p:anim calcmode="lin" valueType="num">
                                      <p:cBhvr additive="base">
                                        <p:cTn id="44" dur="75" fill="hold"/>
                                        <p:tgtEl>
                                          <p:spTgt spid="182277"/>
                                        </p:tgtEl>
                                        <p:attrNameLst>
                                          <p:attrName>ppt_x</p:attrName>
                                        </p:attrNameLst>
                                      </p:cBhvr>
                                      <p:tavLst>
                                        <p:tav tm="0">
                                          <p:val>
                                            <p:strVal val="1+#ppt_w/2"/>
                                          </p:val>
                                        </p:tav>
                                        <p:tav tm="100000">
                                          <p:val>
                                            <p:strVal val="#ppt_x"/>
                                          </p:val>
                                        </p:tav>
                                      </p:tavLst>
                                    </p:anim>
                                    <p:anim calcmode="lin" valueType="num">
                                      <p:cBhvr additive="base">
                                        <p:cTn id="45" dur="75" fill="hold"/>
                                        <p:tgtEl>
                                          <p:spTgt spid="182277"/>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82278"/>
                                        </p:tgtEl>
                                        <p:attrNameLst>
                                          <p:attrName>style.visibility</p:attrName>
                                        </p:attrNameLst>
                                      </p:cBhvr>
                                      <p:to>
                                        <p:strVal val="visible"/>
                                      </p:to>
                                    </p:set>
                                    <p:anim calcmode="lin" valueType="num">
                                      <p:cBhvr additive="base">
                                        <p:cTn id="50" dur="500" fill="hold"/>
                                        <p:tgtEl>
                                          <p:spTgt spid="182278"/>
                                        </p:tgtEl>
                                        <p:attrNameLst>
                                          <p:attrName>ppt_x</p:attrName>
                                        </p:attrNameLst>
                                      </p:cBhvr>
                                      <p:tavLst>
                                        <p:tav tm="0">
                                          <p:val>
                                            <p:strVal val="0-#ppt_w/2"/>
                                          </p:val>
                                        </p:tav>
                                        <p:tav tm="100000">
                                          <p:val>
                                            <p:strVal val="#ppt_x"/>
                                          </p:val>
                                        </p:tav>
                                      </p:tavLst>
                                    </p:anim>
                                    <p:anim calcmode="lin" valueType="num">
                                      <p:cBhvr additive="base">
                                        <p:cTn id="51" dur="500" fill="hold"/>
                                        <p:tgtEl>
                                          <p:spTgt spid="182278"/>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82279"/>
                                        </p:tgtEl>
                                        <p:attrNameLst>
                                          <p:attrName>style.visibility</p:attrName>
                                        </p:attrNameLst>
                                      </p:cBhvr>
                                      <p:to>
                                        <p:strVal val="visible"/>
                                      </p:to>
                                    </p:set>
                                    <p:anim calcmode="lin" valueType="num">
                                      <p:cBhvr additive="base">
                                        <p:cTn id="56" dur="500" fill="hold"/>
                                        <p:tgtEl>
                                          <p:spTgt spid="182279"/>
                                        </p:tgtEl>
                                        <p:attrNameLst>
                                          <p:attrName>ppt_x</p:attrName>
                                        </p:attrNameLst>
                                      </p:cBhvr>
                                      <p:tavLst>
                                        <p:tav tm="0">
                                          <p:val>
                                            <p:strVal val="1+#ppt_w/2"/>
                                          </p:val>
                                        </p:tav>
                                        <p:tav tm="100000">
                                          <p:val>
                                            <p:strVal val="#ppt_x"/>
                                          </p:val>
                                        </p:tav>
                                      </p:tavLst>
                                    </p:anim>
                                    <p:anim calcmode="lin" valueType="num">
                                      <p:cBhvr additive="base">
                                        <p:cTn id="57" dur="500" fill="hold"/>
                                        <p:tgtEl>
                                          <p:spTgt spid="182279"/>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182280"/>
                                        </p:tgtEl>
                                        <p:attrNameLst>
                                          <p:attrName>style.visibility</p:attrName>
                                        </p:attrNameLst>
                                      </p:cBhvr>
                                      <p:to>
                                        <p:strVal val="visible"/>
                                      </p:to>
                                    </p:set>
                                    <p:anim calcmode="lin" valueType="num">
                                      <p:cBhvr additive="base">
                                        <p:cTn id="62" dur="500" fill="hold"/>
                                        <p:tgtEl>
                                          <p:spTgt spid="182280"/>
                                        </p:tgtEl>
                                        <p:attrNameLst>
                                          <p:attrName>ppt_x</p:attrName>
                                        </p:attrNameLst>
                                      </p:cBhvr>
                                      <p:tavLst>
                                        <p:tav tm="0">
                                          <p:val>
                                            <p:strVal val="#ppt_x"/>
                                          </p:val>
                                        </p:tav>
                                        <p:tav tm="100000">
                                          <p:val>
                                            <p:strVal val="#ppt_x"/>
                                          </p:val>
                                        </p:tav>
                                      </p:tavLst>
                                    </p:anim>
                                    <p:anim calcmode="lin" valueType="num">
                                      <p:cBhvr additive="base">
                                        <p:cTn id="63" dur="500" fill="hold"/>
                                        <p:tgtEl>
                                          <p:spTgt spid="182280"/>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grpId="0" nodeType="clickEffect">
                                  <p:stCondLst>
                                    <p:cond delay="0"/>
                                  </p:stCondLst>
                                  <p:childTnLst>
                                    <p:set>
                                      <p:cBhvr>
                                        <p:cTn id="67" dur="1" fill="hold">
                                          <p:stCondLst>
                                            <p:cond delay="0"/>
                                          </p:stCondLst>
                                        </p:cTn>
                                        <p:tgtEl>
                                          <p:spTgt spid="182281"/>
                                        </p:tgtEl>
                                        <p:attrNameLst>
                                          <p:attrName>style.visibility</p:attrName>
                                        </p:attrNameLst>
                                      </p:cBhvr>
                                      <p:to>
                                        <p:strVal val="visible"/>
                                      </p:to>
                                    </p:set>
                                    <p:anim calcmode="lin" valueType="num">
                                      <p:cBhvr additive="base">
                                        <p:cTn id="68" dur="500" fill="hold"/>
                                        <p:tgtEl>
                                          <p:spTgt spid="182281"/>
                                        </p:tgtEl>
                                        <p:attrNameLst>
                                          <p:attrName>ppt_x</p:attrName>
                                        </p:attrNameLst>
                                      </p:cBhvr>
                                      <p:tavLst>
                                        <p:tav tm="0">
                                          <p:val>
                                            <p:strVal val="1+#ppt_w/2"/>
                                          </p:val>
                                        </p:tav>
                                        <p:tav tm="100000">
                                          <p:val>
                                            <p:strVal val="#ppt_x"/>
                                          </p:val>
                                        </p:tav>
                                      </p:tavLst>
                                    </p:anim>
                                    <p:anim calcmode="lin" valueType="num">
                                      <p:cBhvr additive="base">
                                        <p:cTn id="69" dur="500" fill="hold"/>
                                        <p:tgtEl>
                                          <p:spTgt spid="182281"/>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182282"/>
                                        </p:tgtEl>
                                        <p:attrNameLst>
                                          <p:attrName>style.visibility</p:attrName>
                                        </p:attrNameLst>
                                      </p:cBhvr>
                                      <p:to>
                                        <p:strVal val="visible"/>
                                      </p:to>
                                    </p:set>
                                    <p:anim calcmode="lin" valueType="num">
                                      <p:cBhvr additive="base">
                                        <p:cTn id="74" dur="500" fill="hold"/>
                                        <p:tgtEl>
                                          <p:spTgt spid="182282"/>
                                        </p:tgtEl>
                                        <p:attrNameLst>
                                          <p:attrName>ppt_x</p:attrName>
                                        </p:attrNameLst>
                                      </p:cBhvr>
                                      <p:tavLst>
                                        <p:tav tm="0">
                                          <p:val>
                                            <p:strVal val="#ppt_x"/>
                                          </p:val>
                                        </p:tav>
                                        <p:tav tm="100000">
                                          <p:val>
                                            <p:strVal val="#ppt_x"/>
                                          </p:val>
                                        </p:tav>
                                      </p:tavLst>
                                    </p:anim>
                                    <p:anim calcmode="lin" valueType="num">
                                      <p:cBhvr additive="base">
                                        <p:cTn id="75" dur="500" fill="hold"/>
                                        <p:tgtEl>
                                          <p:spTgt spid="182282"/>
                                        </p:tgtEl>
                                        <p:attrNameLst>
                                          <p:attrName>ppt_y</p:attrName>
                                        </p:attrNameLst>
                                      </p:cBhvr>
                                      <p:tavLst>
                                        <p:tav tm="0">
                                          <p:val>
                                            <p:strVal val="0-#ppt_h/2"/>
                                          </p:val>
                                        </p:tav>
                                        <p:tav tm="100000">
                                          <p:val>
                                            <p:strVal val="#ppt_y"/>
                                          </p:val>
                                        </p:tav>
                                      </p:tavLst>
                                    </p:anim>
                                  </p:childTnLst>
                                </p:cTn>
                              </p:par>
                            </p:childTnLst>
                          </p:cTn>
                        </p:par>
                        <p:par>
                          <p:cTn id="76" fill="hold" nodeType="afterGroup">
                            <p:stCondLst>
                              <p:cond delay="500"/>
                            </p:stCondLst>
                            <p:childTnLst>
                              <p:par>
                                <p:cTn id="77" presetID="2" presetClass="entr" presetSubtype="3" fill="hold" grpId="0" nodeType="afterEffect">
                                  <p:stCondLst>
                                    <p:cond delay="0"/>
                                  </p:stCondLst>
                                  <p:childTnLst>
                                    <p:set>
                                      <p:cBhvr>
                                        <p:cTn id="78" dur="1" fill="hold">
                                          <p:stCondLst>
                                            <p:cond delay="0"/>
                                          </p:stCondLst>
                                        </p:cTn>
                                        <p:tgtEl>
                                          <p:spTgt spid="182283"/>
                                        </p:tgtEl>
                                        <p:attrNameLst>
                                          <p:attrName>style.visibility</p:attrName>
                                        </p:attrNameLst>
                                      </p:cBhvr>
                                      <p:to>
                                        <p:strVal val="visible"/>
                                      </p:to>
                                    </p:set>
                                    <p:anim calcmode="lin" valueType="num">
                                      <p:cBhvr additive="base">
                                        <p:cTn id="79" dur="500" fill="hold"/>
                                        <p:tgtEl>
                                          <p:spTgt spid="182283"/>
                                        </p:tgtEl>
                                        <p:attrNameLst>
                                          <p:attrName>ppt_x</p:attrName>
                                        </p:attrNameLst>
                                      </p:cBhvr>
                                      <p:tavLst>
                                        <p:tav tm="0">
                                          <p:val>
                                            <p:strVal val="1+#ppt_w/2"/>
                                          </p:val>
                                        </p:tav>
                                        <p:tav tm="100000">
                                          <p:val>
                                            <p:strVal val="#ppt_x"/>
                                          </p:val>
                                        </p:tav>
                                      </p:tavLst>
                                    </p:anim>
                                    <p:anim calcmode="lin" valueType="num">
                                      <p:cBhvr additive="base">
                                        <p:cTn id="80" dur="500" fill="hold"/>
                                        <p:tgtEl>
                                          <p:spTgt spid="18228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82285"/>
                                        </p:tgtEl>
                                        <p:attrNameLst>
                                          <p:attrName>style.visibility</p:attrName>
                                        </p:attrNameLst>
                                      </p:cBhvr>
                                      <p:to>
                                        <p:strVal val="visible"/>
                                      </p:to>
                                    </p:set>
                                    <p:anim calcmode="lin" valueType="num">
                                      <p:cBhvr additive="base">
                                        <p:cTn id="85" dur="500" fill="hold"/>
                                        <p:tgtEl>
                                          <p:spTgt spid="182285"/>
                                        </p:tgtEl>
                                        <p:attrNameLst>
                                          <p:attrName>ppt_x</p:attrName>
                                        </p:attrNameLst>
                                      </p:cBhvr>
                                      <p:tavLst>
                                        <p:tav tm="0">
                                          <p:val>
                                            <p:strVal val="#ppt_x"/>
                                          </p:val>
                                        </p:tav>
                                        <p:tav tm="100000">
                                          <p:val>
                                            <p:strVal val="#ppt_x"/>
                                          </p:val>
                                        </p:tav>
                                      </p:tavLst>
                                    </p:anim>
                                    <p:anim calcmode="lin" valueType="num">
                                      <p:cBhvr additive="base">
                                        <p:cTn id="86" dur="500" fill="hold"/>
                                        <p:tgtEl>
                                          <p:spTgt spid="182285"/>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9" fill="hold" grpId="0" nodeType="clickEffect">
                                  <p:stCondLst>
                                    <p:cond delay="0"/>
                                  </p:stCondLst>
                                  <p:childTnLst>
                                    <p:set>
                                      <p:cBhvr>
                                        <p:cTn id="90" dur="1" fill="hold">
                                          <p:stCondLst>
                                            <p:cond delay="0"/>
                                          </p:stCondLst>
                                        </p:cTn>
                                        <p:tgtEl>
                                          <p:spTgt spid="182284"/>
                                        </p:tgtEl>
                                        <p:attrNameLst>
                                          <p:attrName>style.visibility</p:attrName>
                                        </p:attrNameLst>
                                      </p:cBhvr>
                                      <p:to>
                                        <p:strVal val="visible"/>
                                      </p:to>
                                    </p:set>
                                    <p:anim calcmode="lin" valueType="num">
                                      <p:cBhvr additive="base">
                                        <p:cTn id="91" dur="500" fill="hold"/>
                                        <p:tgtEl>
                                          <p:spTgt spid="182284"/>
                                        </p:tgtEl>
                                        <p:attrNameLst>
                                          <p:attrName>ppt_x</p:attrName>
                                        </p:attrNameLst>
                                      </p:cBhvr>
                                      <p:tavLst>
                                        <p:tav tm="0">
                                          <p:val>
                                            <p:strVal val="0-#ppt_w/2"/>
                                          </p:val>
                                        </p:tav>
                                        <p:tav tm="100000">
                                          <p:val>
                                            <p:strVal val="#ppt_x"/>
                                          </p:val>
                                        </p:tav>
                                      </p:tavLst>
                                    </p:anim>
                                    <p:anim calcmode="lin" valueType="num">
                                      <p:cBhvr additive="base">
                                        <p:cTn id="92" dur="500" fill="hold"/>
                                        <p:tgtEl>
                                          <p:spTgt spid="182284"/>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0" fill="hold" grpId="0" nodeType="clickEffect">
                                  <p:stCondLst>
                                    <p:cond delay="0"/>
                                  </p:stCondLst>
                                  <p:iterate type="lt">
                                    <p:tmPct val="100000"/>
                                  </p:iterate>
                                  <p:childTnLst>
                                    <p:set>
                                      <p:cBhvr>
                                        <p:cTn id="96" dur="1" fill="hold">
                                          <p:stCondLst>
                                            <p:cond delay="0"/>
                                          </p:stCondLst>
                                        </p:cTn>
                                        <p:tgtEl>
                                          <p:spTgt spid="182286"/>
                                        </p:tgtEl>
                                        <p:attrNameLst>
                                          <p:attrName>style.visibility</p:attrName>
                                        </p:attrNameLst>
                                      </p:cBhvr>
                                      <p:to>
                                        <p:strVal val="visible"/>
                                      </p:to>
                                    </p:set>
                                    <p:anim calcmode="lin" valueType="num">
                                      <p:cBhvr>
                                        <p:cTn id="97" dur="75" fill="hold"/>
                                        <p:tgtEl>
                                          <p:spTgt spid="182286"/>
                                        </p:tgtEl>
                                        <p:attrNameLst>
                                          <p:attrName>ppt_w</p:attrName>
                                        </p:attrNameLst>
                                      </p:cBhvr>
                                      <p:tavLst>
                                        <p:tav tm="0">
                                          <p:val>
                                            <p:fltVal val="0"/>
                                          </p:val>
                                        </p:tav>
                                        <p:tav tm="100000">
                                          <p:val>
                                            <p:strVal val="#ppt_w"/>
                                          </p:val>
                                        </p:tav>
                                      </p:tavLst>
                                    </p:anim>
                                    <p:anim calcmode="lin" valueType="num">
                                      <p:cBhvr>
                                        <p:cTn id="98" dur="75" fill="hold"/>
                                        <p:tgtEl>
                                          <p:spTgt spid="182286"/>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82287"/>
                                        </p:tgtEl>
                                        <p:attrNameLst>
                                          <p:attrName>style.visibility</p:attrName>
                                        </p:attrNameLst>
                                      </p:cBhvr>
                                      <p:to>
                                        <p:strVal val="visible"/>
                                      </p:to>
                                    </p:set>
                                    <p:anim calcmode="lin" valueType="num">
                                      <p:cBhvr additive="base">
                                        <p:cTn id="103" dur="500" fill="hold"/>
                                        <p:tgtEl>
                                          <p:spTgt spid="182287"/>
                                        </p:tgtEl>
                                        <p:attrNameLst>
                                          <p:attrName>ppt_x</p:attrName>
                                        </p:attrNameLst>
                                      </p:cBhvr>
                                      <p:tavLst>
                                        <p:tav tm="0">
                                          <p:val>
                                            <p:strVal val="1+#ppt_w/2"/>
                                          </p:val>
                                        </p:tav>
                                        <p:tav tm="100000">
                                          <p:val>
                                            <p:strVal val="#ppt_x"/>
                                          </p:val>
                                        </p:tav>
                                      </p:tavLst>
                                    </p:anim>
                                    <p:anim calcmode="lin" valueType="num">
                                      <p:cBhvr additive="base">
                                        <p:cTn id="104" dur="500" fill="hold"/>
                                        <p:tgtEl>
                                          <p:spTgt spid="182287"/>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82288"/>
                                        </p:tgtEl>
                                        <p:attrNameLst>
                                          <p:attrName>style.visibility</p:attrName>
                                        </p:attrNameLst>
                                      </p:cBhvr>
                                      <p:to>
                                        <p:strVal val="visible"/>
                                      </p:to>
                                    </p:set>
                                    <p:animEffect transition="in" filter="wipe(left)">
                                      <p:cBhvr>
                                        <p:cTn id="109" dur="500"/>
                                        <p:tgtEl>
                                          <p:spTgt spid="18228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grpId="0" nodeType="clickEffect">
                                  <p:stCondLst>
                                    <p:cond delay="0"/>
                                  </p:stCondLst>
                                  <p:iterate type="lt">
                                    <p:tmPct val="100000"/>
                                  </p:iterate>
                                  <p:childTnLst>
                                    <p:set>
                                      <p:cBhvr>
                                        <p:cTn id="113" dur="1" fill="hold">
                                          <p:stCondLst>
                                            <p:cond delay="0"/>
                                          </p:stCondLst>
                                        </p:cTn>
                                        <p:tgtEl>
                                          <p:spTgt spid="182289"/>
                                        </p:tgtEl>
                                        <p:attrNameLst>
                                          <p:attrName>style.visibility</p:attrName>
                                        </p:attrNameLst>
                                      </p:cBhvr>
                                      <p:to>
                                        <p:strVal val="visible"/>
                                      </p:to>
                                    </p:set>
                                    <p:anim calcmode="lin" valueType="num">
                                      <p:cBhvr additive="base">
                                        <p:cTn id="114" dur="75" fill="hold"/>
                                        <p:tgtEl>
                                          <p:spTgt spid="182289"/>
                                        </p:tgtEl>
                                        <p:attrNameLst>
                                          <p:attrName>ppt_x</p:attrName>
                                        </p:attrNameLst>
                                      </p:cBhvr>
                                      <p:tavLst>
                                        <p:tav tm="0">
                                          <p:val>
                                            <p:strVal val="1+#ppt_w/2"/>
                                          </p:val>
                                        </p:tav>
                                        <p:tav tm="100000">
                                          <p:val>
                                            <p:strVal val="#ppt_x"/>
                                          </p:val>
                                        </p:tav>
                                      </p:tavLst>
                                    </p:anim>
                                    <p:anim calcmode="lin" valueType="num">
                                      <p:cBhvr additive="base">
                                        <p:cTn id="115" dur="75" fill="hold"/>
                                        <p:tgtEl>
                                          <p:spTgt spid="182289"/>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182290"/>
                                        </p:tgtEl>
                                        <p:attrNameLst>
                                          <p:attrName>style.visibility</p:attrName>
                                        </p:attrNameLst>
                                      </p:cBhvr>
                                      <p:to>
                                        <p:strVal val="visible"/>
                                      </p:to>
                                    </p:set>
                                    <p:anim calcmode="lin" valueType="num">
                                      <p:cBhvr additive="base">
                                        <p:cTn id="120" dur="500" fill="hold"/>
                                        <p:tgtEl>
                                          <p:spTgt spid="182290"/>
                                        </p:tgtEl>
                                        <p:attrNameLst>
                                          <p:attrName>ppt_x</p:attrName>
                                        </p:attrNameLst>
                                      </p:cBhvr>
                                      <p:tavLst>
                                        <p:tav tm="0">
                                          <p:val>
                                            <p:strVal val="0-#ppt_w/2"/>
                                          </p:val>
                                        </p:tav>
                                        <p:tav tm="100000">
                                          <p:val>
                                            <p:strVal val="#ppt_x"/>
                                          </p:val>
                                        </p:tav>
                                      </p:tavLst>
                                    </p:anim>
                                    <p:anim calcmode="lin" valueType="num">
                                      <p:cBhvr additive="base">
                                        <p:cTn id="121" dur="500" fill="hold"/>
                                        <p:tgtEl>
                                          <p:spTgt spid="182290"/>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82291"/>
                                        </p:tgtEl>
                                        <p:attrNameLst>
                                          <p:attrName>style.visibility</p:attrName>
                                        </p:attrNameLst>
                                      </p:cBhvr>
                                      <p:to>
                                        <p:strVal val="visible"/>
                                      </p:to>
                                    </p:set>
                                    <p:animEffect transition="in" filter="wipe(up)">
                                      <p:cBhvr>
                                        <p:cTn id="126" dur="500"/>
                                        <p:tgtEl>
                                          <p:spTgt spid="18229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82292"/>
                                        </p:tgtEl>
                                        <p:attrNameLst>
                                          <p:attrName>style.visibility</p:attrName>
                                        </p:attrNameLst>
                                      </p:cBhvr>
                                      <p:to>
                                        <p:strVal val="visible"/>
                                      </p:to>
                                    </p:set>
                                    <p:anim calcmode="lin" valueType="num">
                                      <p:cBhvr additive="base">
                                        <p:cTn id="131" dur="500" fill="hold"/>
                                        <p:tgtEl>
                                          <p:spTgt spid="182292"/>
                                        </p:tgtEl>
                                        <p:attrNameLst>
                                          <p:attrName>ppt_x</p:attrName>
                                        </p:attrNameLst>
                                      </p:cBhvr>
                                      <p:tavLst>
                                        <p:tav tm="0">
                                          <p:val>
                                            <p:strVal val="#ppt_x"/>
                                          </p:val>
                                        </p:tav>
                                        <p:tav tm="100000">
                                          <p:val>
                                            <p:strVal val="#ppt_x"/>
                                          </p:val>
                                        </p:tav>
                                      </p:tavLst>
                                    </p:anim>
                                    <p:anim calcmode="lin" valueType="num">
                                      <p:cBhvr additive="base">
                                        <p:cTn id="132" dur="500" fill="hold"/>
                                        <p:tgtEl>
                                          <p:spTgt spid="182292"/>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2" fill="hold" grpId="0" nodeType="clickEffect">
                                  <p:stCondLst>
                                    <p:cond delay="0"/>
                                  </p:stCondLst>
                                  <p:iterate type="lt">
                                    <p:tmPct val="100000"/>
                                  </p:iterate>
                                  <p:childTnLst>
                                    <p:set>
                                      <p:cBhvr>
                                        <p:cTn id="136" dur="1" fill="hold">
                                          <p:stCondLst>
                                            <p:cond delay="0"/>
                                          </p:stCondLst>
                                        </p:cTn>
                                        <p:tgtEl>
                                          <p:spTgt spid="182293"/>
                                        </p:tgtEl>
                                        <p:attrNameLst>
                                          <p:attrName>style.visibility</p:attrName>
                                        </p:attrNameLst>
                                      </p:cBhvr>
                                      <p:to>
                                        <p:strVal val="visible"/>
                                      </p:to>
                                    </p:set>
                                    <p:anim calcmode="lin" valueType="num">
                                      <p:cBhvr additive="base">
                                        <p:cTn id="137" dur="75" fill="hold"/>
                                        <p:tgtEl>
                                          <p:spTgt spid="182293"/>
                                        </p:tgtEl>
                                        <p:attrNameLst>
                                          <p:attrName>ppt_x</p:attrName>
                                        </p:attrNameLst>
                                      </p:cBhvr>
                                      <p:tavLst>
                                        <p:tav tm="0">
                                          <p:val>
                                            <p:strVal val="1+#ppt_w/2"/>
                                          </p:val>
                                        </p:tav>
                                        <p:tav tm="100000">
                                          <p:val>
                                            <p:strVal val="#ppt_x"/>
                                          </p:val>
                                        </p:tav>
                                      </p:tavLst>
                                    </p:anim>
                                    <p:anim calcmode="lin" valueType="num">
                                      <p:cBhvr additive="base">
                                        <p:cTn id="138" dur="75" fill="hold"/>
                                        <p:tgtEl>
                                          <p:spTgt spid="182293"/>
                                        </p:tgtEl>
                                        <p:attrNameLst>
                                          <p:attrName>ppt_y</p:attrName>
                                        </p:attrNameLst>
                                      </p:cBhvr>
                                      <p:tavLst>
                                        <p:tav tm="0">
                                          <p:val>
                                            <p:strVal val="#ppt_y"/>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82294"/>
                                        </p:tgtEl>
                                        <p:attrNameLst>
                                          <p:attrName>style.visibility</p:attrName>
                                        </p:attrNameLst>
                                      </p:cBhvr>
                                      <p:to>
                                        <p:strVal val="visible"/>
                                      </p:to>
                                    </p:set>
                                    <p:anim calcmode="lin" valueType="num">
                                      <p:cBhvr additive="base">
                                        <p:cTn id="143" dur="500" fill="hold"/>
                                        <p:tgtEl>
                                          <p:spTgt spid="182294"/>
                                        </p:tgtEl>
                                        <p:attrNameLst>
                                          <p:attrName>ppt_x</p:attrName>
                                        </p:attrNameLst>
                                      </p:cBhvr>
                                      <p:tavLst>
                                        <p:tav tm="0">
                                          <p:val>
                                            <p:strVal val="#ppt_x"/>
                                          </p:val>
                                        </p:tav>
                                        <p:tav tm="100000">
                                          <p:val>
                                            <p:strVal val="#ppt_x"/>
                                          </p:val>
                                        </p:tav>
                                      </p:tavLst>
                                    </p:anim>
                                    <p:anim calcmode="lin" valueType="num">
                                      <p:cBhvr additive="base">
                                        <p:cTn id="144" dur="500" fill="hold"/>
                                        <p:tgtEl>
                                          <p:spTgt spid="182294"/>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500"/>
                            </p:stCondLst>
                            <p:childTnLst>
                              <p:par>
                                <p:cTn id="146" presetID="2" presetClass="entr" presetSubtype="3" fill="hold" grpId="0" nodeType="afterEffect">
                                  <p:stCondLst>
                                    <p:cond delay="0"/>
                                  </p:stCondLst>
                                  <p:childTnLst>
                                    <p:set>
                                      <p:cBhvr>
                                        <p:cTn id="147" dur="1" fill="hold">
                                          <p:stCondLst>
                                            <p:cond delay="0"/>
                                          </p:stCondLst>
                                        </p:cTn>
                                        <p:tgtEl>
                                          <p:spTgt spid="182295"/>
                                        </p:tgtEl>
                                        <p:attrNameLst>
                                          <p:attrName>style.visibility</p:attrName>
                                        </p:attrNameLst>
                                      </p:cBhvr>
                                      <p:to>
                                        <p:strVal val="visible"/>
                                      </p:to>
                                    </p:set>
                                    <p:anim calcmode="lin" valueType="num">
                                      <p:cBhvr additive="base">
                                        <p:cTn id="148" dur="500" fill="hold"/>
                                        <p:tgtEl>
                                          <p:spTgt spid="182295"/>
                                        </p:tgtEl>
                                        <p:attrNameLst>
                                          <p:attrName>ppt_x</p:attrName>
                                        </p:attrNameLst>
                                      </p:cBhvr>
                                      <p:tavLst>
                                        <p:tav tm="0">
                                          <p:val>
                                            <p:strVal val="1+#ppt_w/2"/>
                                          </p:val>
                                        </p:tav>
                                        <p:tav tm="100000">
                                          <p:val>
                                            <p:strVal val="#ppt_x"/>
                                          </p:val>
                                        </p:tav>
                                      </p:tavLst>
                                    </p:anim>
                                    <p:anim calcmode="lin" valueType="num">
                                      <p:cBhvr additive="base">
                                        <p:cTn id="149" dur="500" fill="hold"/>
                                        <p:tgtEl>
                                          <p:spTgt spid="182295"/>
                                        </p:tgtEl>
                                        <p:attrNameLst>
                                          <p:attrName>ppt_y</p:attrName>
                                        </p:attrNameLst>
                                      </p:cBhvr>
                                      <p:tavLst>
                                        <p:tav tm="0">
                                          <p:val>
                                            <p:strVal val="0-#ppt_h/2"/>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182296"/>
                                        </p:tgtEl>
                                        <p:attrNameLst>
                                          <p:attrName>style.visibility</p:attrName>
                                        </p:attrNameLst>
                                      </p:cBhvr>
                                      <p:to>
                                        <p:strVal val="visible"/>
                                      </p:to>
                                    </p:set>
                                    <p:anim calcmode="lin" valueType="num">
                                      <p:cBhvr additive="base">
                                        <p:cTn id="154" dur="500" fill="hold"/>
                                        <p:tgtEl>
                                          <p:spTgt spid="182296"/>
                                        </p:tgtEl>
                                        <p:attrNameLst>
                                          <p:attrName>ppt_x</p:attrName>
                                        </p:attrNameLst>
                                      </p:cBhvr>
                                      <p:tavLst>
                                        <p:tav tm="0">
                                          <p:val>
                                            <p:strVal val="#ppt_x"/>
                                          </p:val>
                                        </p:tav>
                                        <p:tav tm="100000">
                                          <p:val>
                                            <p:strVal val="#ppt_x"/>
                                          </p:val>
                                        </p:tav>
                                      </p:tavLst>
                                    </p:anim>
                                    <p:anim calcmode="lin" valueType="num">
                                      <p:cBhvr additive="base">
                                        <p:cTn id="155" dur="500" fill="hold"/>
                                        <p:tgtEl>
                                          <p:spTgt spid="182296"/>
                                        </p:tgtEl>
                                        <p:attrNameLst>
                                          <p:attrName>ppt_y</p:attrName>
                                        </p:attrNameLst>
                                      </p:cBhvr>
                                      <p:tavLst>
                                        <p:tav tm="0">
                                          <p:val>
                                            <p:strVal val="1+#ppt_h/2"/>
                                          </p:val>
                                        </p:tav>
                                        <p:tav tm="100000">
                                          <p:val>
                                            <p:strVal val="#ppt_y"/>
                                          </p:val>
                                        </p:tav>
                                      </p:tavLst>
                                    </p:anim>
                                  </p:childTnLst>
                                </p:cTn>
                              </p:par>
                            </p:childTnLst>
                          </p:cTn>
                        </p:par>
                        <p:par>
                          <p:cTn id="156" fill="hold" nodeType="afterGroup">
                            <p:stCondLst>
                              <p:cond delay="500"/>
                            </p:stCondLst>
                            <p:childTnLst>
                              <p:par>
                                <p:cTn id="157" presetID="2" presetClass="entr" presetSubtype="3" fill="hold" grpId="0" nodeType="afterEffect">
                                  <p:stCondLst>
                                    <p:cond delay="0"/>
                                  </p:stCondLst>
                                  <p:childTnLst>
                                    <p:set>
                                      <p:cBhvr>
                                        <p:cTn id="158" dur="1" fill="hold">
                                          <p:stCondLst>
                                            <p:cond delay="0"/>
                                          </p:stCondLst>
                                        </p:cTn>
                                        <p:tgtEl>
                                          <p:spTgt spid="182297"/>
                                        </p:tgtEl>
                                        <p:attrNameLst>
                                          <p:attrName>style.visibility</p:attrName>
                                        </p:attrNameLst>
                                      </p:cBhvr>
                                      <p:to>
                                        <p:strVal val="visible"/>
                                      </p:to>
                                    </p:set>
                                    <p:anim calcmode="lin" valueType="num">
                                      <p:cBhvr additive="base">
                                        <p:cTn id="159" dur="500" fill="hold"/>
                                        <p:tgtEl>
                                          <p:spTgt spid="182297"/>
                                        </p:tgtEl>
                                        <p:attrNameLst>
                                          <p:attrName>ppt_x</p:attrName>
                                        </p:attrNameLst>
                                      </p:cBhvr>
                                      <p:tavLst>
                                        <p:tav tm="0">
                                          <p:val>
                                            <p:strVal val="1+#ppt_w/2"/>
                                          </p:val>
                                        </p:tav>
                                        <p:tav tm="100000">
                                          <p:val>
                                            <p:strVal val="#ppt_x"/>
                                          </p:val>
                                        </p:tav>
                                      </p:tavLst>
                                    </p:anim>
                                    <p:anim calcmode="lin" valueType="num">
                                      <p:cBhvr additive="base">
                                        <p:cTn id="160" dur="500" fill="hold"/>
                                        <p:tgtEl>
                                          <p:spTgt spid="182297"/>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182298"/>
                                        </p:tgtEl>
                                        <p:attrNameLst>
                                          <p:attrName>style.visibility</p:attrName>
                                        </p:attrNameLst>
                                      </p:cBhvr>
                                      <p:to>
                                        <p:strVal val="visible"/>
                                      </p:to>
                                    </p:set>
                                    <p:anim calcmode="lin" valueType="num">
                                      <p:cBhvr additive="base">
                                        <p:cTn id="165" dur="500" fill="hold"/>
                                        <p:tgtEl>
                                          <p:spTgt spid="182298"/>
                                        </p:tgtEl>
                                        <p:attrNameLst>
                                          <p:attrName>ppt_x</p:attrName>
                                        </p:attrNameLst>
                                      </p:cBhvr>
                                      <p:tavLst>
                                        <p:tav tm="0">
                                          <p:val>
                                            <p:strVal val="#ppt_x"/>
                                          </p:val>
                                        </p:tav>
                                        <p:tav tm="100000">
                                          <p:val>
                                            <p:strVal val="#ppt_x"/>
                                          </p:val>
                                        </p:tav>
                                      </p:tavLst>
                                    </p:anim>
                                    <p:anim calcmode="lin" valueType="num">
                                      <p:cBhvr additive="base">
                                        <p:cTn id="166" dur="500" fill="hold"/>
                                        <p:tgtEl>
                                          <p:spTgt spid="182298"/>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9" fill="hold" grpId="0" nodeType="clickEffect">
                                  <p:stCondLst>
                                    <p:cond delay="0"/>
                                  </p:stCondLst>
                                  <p:childTnLst>
                                    <p:set>
                                      <p:cBhvr>
                                        <p:cTn id="170" dur="1" fill="hold">
                                          <p:stCondLst>
                                            <p:cond delay="0"/>
                                          </p:stCondLst>
                                        </p:cTn>
                                        <p:tgtEl>
                                          <p:spTgt spid="182299"/>
                                        </p:tgtEl>
                                        <p:attrNameLst>
                                          <p:attrName>style.visibility</p:attrName>
                                        </p:attrNameLst>
                                      </p:cBhvr>
                                      <p:to>
                                        <p:strVal val="visible"/>
                                      </p:to>
                                    </p:set>
                                    <p:anim calcmode="lin" valueType="num">
                                      <p:cBhvr additive="base">
                                        <p:cTn id="171" dur="500" fill="hold"/>
                                        <p:tgtEl>
                                          <p:spTgt spid="182299"/>
                                        </p:tgtEl>
                                        <p:attrNameLst>
                                          <p:attrName>ppt_x</p:attrName>
                                        </p:attrNameLst>
                                      </p:cBhvr>
                                      <p:tavLst>
                                        <p:tav tm="0">
                                          <p:val>
                                            <p:strVal val="0-#ppt_w/2"/>
                                          </p:val>
                                        </p:tav>
                                        <p:tav tm="100000">
                                          <p:val>
                                            <p:strVal val="#ppt_x"/>
                                          </p:val>
                                        </p:tav>
                                      </p:tavLst>
                                    </p:anim>
                                    <p:anim calcmode="lin" valueType="num">
                                      <p:cBhvr additive="base">
                                        <p:cTn id="172" dur="500" fill="hold"/>
                                        <p:tgtEl>
                                          <p:spTgt spid="182299"/>
                                        </p:tgtEl>
                                        <p:attrNameLst>
                                          <p:attrName>ppt_y</p:attrName>
                                        </p:attrNameLst>
                                      </p:cBhvr>
                                      <p:tavLst>
                                        <p:tav tm="0">
                                          <p:val>
                                            <p:strVal val="0-#ppt_h/2"/>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7" presetClass="entr" presetSubtype="10" fill="hold" grpId="0" nodeType="clickEffect">
                                  <p:stCondLst>
                                    <p:cond delay="0"/>
                                  </p:stCondLst>
                                  <p:iterate type="lt">
                                    <p:tmPct val="100000"/>
                                  </p:iterate>
                                  <p:childTnLst>
                                    <p:set>
                                      <p:cBhvr>
                                        <p:cTn id="176" dur="1" fill="hold">
                                          <p:stCondLst>
                                            <p:cond delay="0"/>
                                          </p:stCondLst>
                                        </p:cTn>
                                        <p:tgtEl>
                                          <p:spTgt spid="182300"/>
                                        </p:tgtEl>
                                        <p:attrNameLst>
                                          <p:attrName>style.visibility</p:attrName>
                                        </p:attrNameLst>
                                      </p:cBhvr>
                                      <p:to>
                                        <p:strVal val="visible"/>
                                      </p:to>
                                    </p:set>
                                    <p:anim calcmode="lin" valueType="num">
                                      <p:cBhvr>
                                        <p:cTn id="177" dur="75" fill="hold"/>
                                        <p:tgtEl>
                                          <p:spTgt spid="182300"/>
                                        </p:tgtEl>
                                        <p:attrNameLst>
                                          <p:attrName>ppt_w</p:attrName>
                                        </p:attrNameLst>
                                      </p:cBhvr>
                                      <p:tavLst>
                                        <p:tav tm="0">
                                          <p:val>
                                            <p:fltVal val="0"/>
                                          </p:val>
                                        </p:tav>
                                        <p:tav tm="100000">
                                          <p:val>
                                            <p:strVal val="#ppt_w"/>
                                          </p:val>
                                        </p:tav>
                                      </p:tavLst>
                                    </p:anim>
                                    <p:anim calcmode="lin" valueType="num">
                                      <p:cBhvr>
                                        <p:cTn id="178" dur="75" fill="hold"/>
                                        <p:tgtEl>
                                          <p:spTgt spid="182300"/>
                                        </p:tgtEl>
                                        <p:attrNameLst>
                                          <p:attrName>ppt_h</p:attrName>
                                        </p:attrNameLst>
                                      </p:cBhvr>
                                      <p:tavLst>
                                        <p:tav tm="0">
                                          <p:val>
                                            <p:strVal val="#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2" fill="hold" grpId="0" nodeType="clickEffect">
                                  <p:stCondLst>
                                    <p:cond delay="0"/>
                                  </p:stCondLst>
                                  <p:childTnLst>
                                    <p:set>
                                      <p:cBhvr>
                                        <p:cTn id="182" dur="1" fill="hold">
                                          <p:stCondLst>
                                            <p:cond delay="0"/>
                                          </p:stCondLst>
                                        </p:cTn>
                                        <p:tgtEl>
                                          <p:spTgt spid="182301"/>
                                        </p:tgtEl>
                                        <p:attrNameLst>
                                          <p:attrName>style.visibility</p:attrName>
                                        </p:attrNameLst>
                                      </p:cBhvr>
                                      <p:to>
                                        <p:strVal val="visible"/>
                                      </p:to>
                                    </p:set>
                                    <p:anim calcmode="lin" valueType="num">
                                      <p:cBhvr additive="base">
                                        <p:cTn id="183" dur="500" fill="hold"/>
                                        <p:tgtEl>
                                          <p:spTgt spid="182301"/>
                                        </p:tgtEl>
                                        <p:attrNameLst>
                                          <p:attrName>ppt_x</p:attrName>
                                        </p:attrNameLst>
                                      </p:cBhvr>
                                      <p:tavLst>
                                        <p:tav tm="0">
                                          <p:val>
                                            <p:strVal val="1+#ppt_w/2"/>
                                          </p:val>
                                        </p:tav>
                                        <p:tav tm="100000">
                                          <p:val>
                                            <p:strVal val="#ppt_x"/>
                                          </p:val>
                                        </p:tav>
                                      </p:tavLst>
                                    </p:anim>
                                    <p:anim calcmode="lin" valueType="num">
                                      <p:cBhvr additive="base">
                                        <p:cTn id="184" dur="500" fill="hold"/>
                                        <p:tgtEl>
                                          <p:spTgt spid="182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autoUpdateAnimBg="0"/>
      <p:bldP spid="182276" grpId="0" autoUpdateAnimBg="0"/>
      <p:bldP spid="182277" grpId="0" autoUpdateAnimBg="0"/>
      <p:bldP spid="182278" grpId="0" autoUpdateAnimBg="0"/>
      <p:bldP spid="182279" grpId="0" autoUpdateAnimBg="0"/>
      <p:bldP spid="182280" grpId="0" autoUpdateAnimBg="0"/>
      <p:bldP spid="182281" grpId="0" autoUpdateAnimBg="0"/>
      <p:bldP spid="182282" grpId="0" autoUpdateAnimBg="0"/>
      <p:bldP spid="182283" grpId="0" autoUpdateAnimBg="0"/>
      <p:bldP spid="182284" grpId="0" autoUpdateAnimBg="0"/>
      <p:bldP spid="182285" grpId="0" autoUpdateAnimBg="0"/>
      <p:bldP spid="182286" grpId="0" autoUpdateAnimBg="0"/>
      <p:bldP spid="182287" grpId="0" autoUpdateAnimBg="0"/>
      <p:bldP spid="182288" grpId="0" autoUpdateAnimBg="0"/>
      <p:bldP spid="182289" grpId="0" autoUpdateAnimBg="0"/>
      <p:bldP spid="182290" grpId="0" autoUpdateAnimBg="0"/>
      <p:bldP spid="182291" grpId="0" autoUpdateAnimBg="0"/>
      <p:bldP spid="182292" grpId="0" autoUpdateAnimBg="0"/>
      <p:bldP spid="182293" grpId="0" autoUpdateAnimBg="0"/>
      <p:bldP spid="182294" grpId="0" autoUpdateAnimBg="0"/>
      <p:bldP spid="182295" grpId="0" autoUpdateAnimBg="0"/>
      <p:bldP spid="182296" grpId="0" autoUpdateAnimBg="0"/>
      <p:bldP spid="182297" grpId="0" autoUpdateAnimBg="0"/>
      <p:bldP spid="182298" grpId="0" autoUpdateAnimBg="0"/>
      <p:bldP spid="182299" grpId="0" autoUpdateAnimBg="0"/>
      <p:bldP spid="182300" grpId="0" autoUpdateAnimBg="0"/>
      <p:bldP spid="182301"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084388" y="115888"/>
            <a:ext cx="523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333399"/>
                </a:solidFill>
                <a:latin typeface="Arial" charset="0"/>
              </a:rPr>
              <a:t>Digester Volume </a:t>
            </a:r>
            <a:r>
              <a:rPr lang="en-US" altLang="en-US" sz="2400">
                <a:solidFill>
                  <a:srgbClr val="800080"/>
                </a:solidFill>
                <a:latin typeface="Arial" charset="0"/>
              </a:rPr>
              <a:t>Example</a:t>
            </a:r>
            <a:r>
              <a:rPr lang="en-US" altLang="en-US" sz="2400">
                <a:solidFill>
                  <a:srgbClr val="333399"/>
                </a:solidFill>
                <a:latin typeface="Arial" charset="0"/>
              </a:rPr>
              <a:t> Problem</a:t>
            </a:r>
          </a:p>
        </p:txBody>
      </p:sp>
      <p:sp>
        <p:nvSpPr>
          <p:cNvPr id="183299" name="Text Box 3"/>
          <p:cNvSpPr txBox="1">
            <a:spLocks noChangeArrowheads="1"/>
          </p:cNvSpPr>
          <p:nvPr/>
        </p:nvSpPr>
        <p:spPr bwMode="auto">
          <a:xfrm>
            <a:off x="152400" y="990600"/>
            <a:ext cx="2732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333399"/>
                </a:solidFill>
                <a:latin typeface="Arial" charset="0"/>
              </a:rPr>
              <a:t>Total Volume</a:t>
            </a:r>
          </a:p>
        </p:txBody>
      </p:sp>
      <p:sp>
        <p:nvSpPr>
          <p:cNvPr id="183300" name="Text Box 4"/>
          <p:cNvSpPr txBox="1">
            <a:spLocks noChangeArrowheads="1"/>
          </p:cNvSpPr>
          <p:nvPr/>
        </p:nvSpPr>
        <p:spPr bwMode="auto">
          <a:xfrm>
            <a:off x="2667000" y="1828800"/>
            <a:ext cx="4116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  50,360 ft</a:t>
            </a:r>
            <a:r>
              <a:rPr lang="en-US" altLang="en-US" sz="2800" baseline="30000">
                <a:solidFill>
                  <a:srgbClr val="333399"/>
                </a:solidFill>
                <a:latin typeface="Arial" charset="0"/>
              </a:rPr>
              <a:t>3</a:t>
            </a:r>
            <a:r>
              <a:rPr lang="en-US" altLang="en-US" sz="2800">
                <a:solidFill>
                  <a:srgbClr val="333399"/>
                </a:solidFill>
                <a:latin typeface="Arial" charset="0"/>
              </a:rPr>
              <a:t>  +  9,156 ft</a:t>
            </a:r>
            <a:r>
              <a:rPr lang="en-US" altLang="en-US" sz="2800" baseline="30000">
                <a:solidFill>
                  <a:srgbClr val="333399"/>
                </a:solidFill>
                <a:latin typeface="Arial" charset="0"/>
              </a:rPr>
              <a:t>3</a:t>
            </a:r>
            <a:endParaRPr lang="en-US" altLang="en-US" sz="2800">
              <a:solidFill>
                <a:srgbClr val="333399"/>
              </a:solidFill>
              <a:latin typeface="Arial" charset="0"/>
            </a:endParaRPr>
          </a:p>
        </p:txBody>
      </p:sp>
      <p:sp>
        <p:nvSpPr>
          <p:cNvPr id="183301" name="Text Box 5"/>
          <p:cNvSpPr txBox="1">
            <a:spLocks noChangeArrowheads="1"/>
          </p:cNvSpPr>
          <p:nvPr/>
        </p:nvSpPr>
        <p:spPr bwMode="auto">
          <a:xfrm>
            <a:off x="3505200" y="2590800"/>
            <a:ext cx="2417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  59,516 ft</a:t>
            </a:r>
            <a:r>
              <a:rPr lang="en-US" altLang="en-US" sz="3200" baseline="30000">
                <a:solidFill>
                  <a:srgbClr val="FF0000"/>
                </a:solidFill>
                <a:latin typeface="Arial" charset="0"/>
              </a:rPr>
              <a:t>3</a:t>
            </a:r>
            <a:endParaRPr lang="en-US" altLang="en-US" sz="3200">
              <a:solidFill>
                <a:srgbClr val="FF0000"/>
              </a:solidFill>
              <a:latin typeface="Arial" charset="0"/>
            </a:endParaRPr>
          </a:p>
        </p:txBody>
      </p:sp>
      <p:sp>
        <p:nvSpPr>
          <p:cNvPr id="183302" name="Text Box 6"/>
          <p:cNvSpPr txBox="1">
            <a:spLocks noChangeArrowheads="1"/>
          </p:cNvSpPr>
          <p:nvPr/>
        </p:nvSpPr>
        <p:spPr bwMode="auto">
          <a:xfrm>
            <a:off x="990600" y="3455988"/>
            <a:ext cx="4997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008000"/>
                </a:solidFill>
                <a:latin typeface="Arial" charset="0"/>
              </a:rPr>
              <a:t>Total Volume (gallons)  =</a:t>
            </a:r>
          </a:p>
        </p:txBody>
      </p:sp>
      <p:sp>
        <p:nvSpPr>
          <p:cNvPr id="183303" name="Text Box 7"/>
          <p:cNvSpPr txBox="1">
            <a:spLocks noChangeArrowheads="1"/>
          </p:cNvSpPr>
          <p:nvPr/>
        </p:nvSpPr>
        <p:spPr bwMode="auto">
          <a:xfrm>
            <a:off x="2895600" y="4076700"/>
            <a:ext cx="4816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008000"/>
                </a:solidFill>
                <a:latin typeface="Arial" charset="0"/>
              </a:rPr>
              <a:t>cubic feet  X  7.48 gal/ft</a:t>
            </a:r>
            <a:r>
              <a:rPr lang="en-US" altLang="en-US" sz="3200" baseline="30000">
                <a:solidFill>
                  <a:srgbClr val="008000"/>
                </a:solidFill>
                <a:latin typeface="Arial" charset="0"/>
              </a:rPr>
              <a:t>3</a:t>
            </a:r>
          </a:p>
        </p:txBody>
      </p:sp>
      <p:sp>
        <p:nvSpPr>
          <p:cNvPr id="183304" name="Text Box 8"/>
          <p:cNvSpPr txBox="1">
            <a:spLocks noChangeArrowheads="1"/>
          </p:cNvSpPr>
          <p:nvPr/>
        </p:nvSpPr>
        <p:spPr bwMode="auto">
          <a:xfrm>
            <a:off x="2482850" y="4887913"/>
            <a:ext cx="4756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8000"/>
                </a:solidFill>
                <a:latin typeface="Arial" charset="0"/>
              </a:rPr>
              <a:t>=  59,516 ft</a:t>
            </a:r>
            <a:r>
              <a:rPr lang="en-US" altLang="en-US" sz="2800" baseline="30000">
                <a:solidFill>
                  <a:srgbClr val="008000"/>
                </a:solidFill>
                <a:latin typeface="Arial" charset="0"/>
              </a:rPr>
              <a:t>3</a:t>
            </a:r>
            <a:r>
              <a:rPr lang="en-US" altLang="en-US" sz="2800">
                <a:solidFill>
                  <a:srgbClr val="008000"/>
                </a:solidFill>
                <a:latin typeface="Arial" charset="0"/>
              </a:rPr>
              <a:t>   X   7.48 gal/ft</a:t>
            </a:r>
            <a:r>
              <a:rPr lang="en-US" altLang="en-US" sz="2800" baseline="30000">
                <a:solidFill>
                  <a:srgbClr val="008000"/>
                </a:solidFill>
                <a:latin typeface="Arial" charset="0"/>
              </a:rPr>
              <a:t>3</a:t>
            </a:r>
            <a:endParaRPr lang="en-US" altLang="en-US" sz="2800">
              <a:solidFill>
                <a:srgbClr val="008000"/>
              </a:solidFill>
              <a:latin typeface="Arial" charset="0"/>
            </a:endParaRPr>
          </a:p>
        </p:txBody>
      </p:sp>
      <p:sp>
        <p:nvSpPr>
          <p:cNvPr id="183305" name="Text Box 9"/>
          <p:cNvSpPr txBox="1">
            <a:spLocks noChangeArrowheads="1"/>
          </p:cNvSpPr>
          <p:nvPr/>
        </p:nvSpPr>
        <p:spPr bwMode="auto">
          <a:xfrm>
            <a:off x="2971800" y="5638800"/>
            <a:ext cx="3644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  445,180 gallons</a:t>
            </a:r>
          </a:p>
        </p:txBody>
      </p:sp>
      <p:sp>
        <p:nvSpPr>
          <p:cNvPr id="183306" name="Oval 10"/>
          <p:cNvSpPr>
            <a:spLocks noChangeArrowheads="1"/>
          </p:cNvSpPr>
          <p:nvPr/>
        </p:nvSpPr>
        <p:spPr bwMode="auto">
          <a:xfrm>
            <a:off x="3200400" y="2438400"/>
            <a:ext cx="3048000" cy="838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3307" name="Oval 11"/>
          <p:cNvSpPr>
            <a:spLocks noChangeArrowheads="1"/>
          </p:cNvSpPr>
          <p:nvPr/>
        </p:nvSpPr>
        <p:spPr bwMode="auto">
          <a:xfrm>
            <a:off x="2590800" y="5486400"/>
            <a:ext cx="4495800" cy="914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83308" name="Text Box 12"/>
          <p:cNvSpPr txBox="1">
            <a:spLocks noChangeArrowheads="1"/>
          </p:cNvSpPr>
          <p:nvPr/>
        </p:nvSpPr>
        <p:spPr bwMode="auto">
          <a:xfrm>
            <a:off x="2873375" y="1025525"/>
            <a:ext cx="6027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333399"/>
                </a:solidFill>
                <a:latin typeface="Arial" charset="0"/>
              </a:rPr>
              <a:t>=   Volume</a:t>
            </a:r>
            <a:r>
              <a:rPr lang="en-US" altLang="en-US" sz="3200" baseline="-25000">
                <a:solidFill>
                  <a:srgbClr val="333399"/>
                </a:solidFill>
                <a:latin typeface="Arial" charset="0"/>
              </a:rPr>
              <a:t>cylinder</a:t>
            </a:r>
            <a:r>
              <a:rPr lang="en-US" altLang="en-US" sz="3200">
                <a:solidFill>
                  <a:srgbClr val="333399"/>
                </a:solidFill>
                <a:latin typeface="Arial" charset="0"/>
              </a:rPr>
              <a:t>  +  Volume</a:t>
            </a:r>
            <a:r>
              <a:rPr lang="en-US" altLang="en-US" sz="3200" baseline="-25000">
                <a:solidFill>
                  <a:srgbClr val="333399"/>
                </a:solidFill>
                <a:latin typeface="Arial" charset="0"/>
              </a:rPr>
              <a:t>cone</a:t>
            </a:r>
          </a:p>
        </p:txBody>
      </p:sp>
    </p:spTree>
    <p:extLst>
      <p:ext uri="{BB962C8B-B14F-4D97-AF65-F5344CB8AC3E}">
        <p14:creationId xmlns:p14="http://schemas.microsoft.com/office/powerpoint/2010/main" val="2727343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3299"/>
                                        </p:tgtEl>
                                        <p:attrNameLst>
                                          <p:attrName>style.visibility</p:attrName>
                                        </p:attrNameLst>
                                      </p:cBhvr>
                                      <p:to>
                                        <p:strVal val="visible"/>
                                      </p:to>
                                    </p:set>
                                    <p:anim calcmode="lin" valueType="num">
                                      <p:cBhvr additive="base">
                                        <p:cTn id="7" dur="500" fill="hold"/>
                                        <p:tgtEl>
                                          <p:spTgt spid="183299"/>
                                        </p:tgtEl>
                                        <p:attrNameLst>
                                          <p:attrName>ppt_x</p:attrName>
                                        </p:attrNameLst>
                                      </p:cBhvr>
                                      <p:tavLst>
                                        <p:tav tm="0">
                                          <p:val>
                                            <p:strVal val="0-#ppt_w/2"/>
                                          </p:val>
                                        </p:tav>
                                        <p:tav tm="100000">
                                          <p:val>
                                            <p:strVal val="#ppt_x"/>
                                          </p:val>
                                        </p:tav>
                                      </p:tavLst>
                                    </p:anim>
                                    <p:anim calcmode="lin" valueType="num">
                                      <p:cBhvr additive="base">
                                        <p:cTn id="8" dur="500" fill="hold"/>
                                        <p:tgtEl>
                                          <p:spTgt spid="1832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iterate type="wd">
                                    <p:tmPct val="100000"/>
                                  </p:iterate>
                                  <p:childTnLst>
                                    <p:set>
                                      <p:cBhvr>
                                        <p:cTn id="12" dur="1" fill="hold">
                                          <p:stCondLst>
                                            <p:cond delay="0"/>
                                          </p:stCondLst>
                                        </p:cTn>
                                        <p:tgtEl>
                                          <p:spTgt spid="183308"/>
                                        </p:tgtEl>
                                        <p:attrNameLst>
                                          <p:attrName>style.visibility</p:attrName>
                                        </p:attrNameLst>
                                      </p:cBhvr>
                                      <p:to>
                                        <p:strVal val="visible"/>
                                      </p:to>
                                    </p:set>
                                    <p:animEffect transition="in" filter="wipe(left)">
                                      <p:cBhvr>
                                        <p:cTn id="13" dur="300"/>
                                        <p:tgtEl>
                                          <p:spTgt spid="1833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0"/>
                                  </p:iterate>
                                  <p:childTnLst>
                                    <p:set>
                                      <p:cBhvr>
                                        <p:cTn id="17" dur="1" fill="hold">
                                          <p:stCondLst>
                                            <p:cond delay="0"/>
                                          </p:stCondLst>
                                        </p:cTn>
                                        <p:tgtEl>
                                          <p:spTgt spid="183300"/>
                                        </p:tgtEl>
                                        <p:attrNameLst>
                                          <p:attrName>style.visibility</p:attrName>
                                        </p:attrNameLst>
                                      </p:cBhvr>
                                      <p:to>
                                        <p:strVal val="visible"/>
                                      </p:to>
                                    </p:set>
                                    <p:anim calcmode="lin" valueType="num">
                                      <p:cBhvr additive="base">
                                        <p:cTn id="18" dur="75" fill="hold"/>
                                        <p:tgtEl>
                                          <p:spTgt spid="183300"/>
                                        </p:tgtEl>
                                        <p:attrNameLst>
                                          <p:attrName>ppt_x</p:attrName>
                                        </p:attrNameLst>
                                      </p:cBhvr>
                                      <p:tavLst>
                                        <p:tav tm="0">
                                          <p:val>
                                            <p:strVal val="#ppt_x"/>
                                          </p:val>
                                        </p:tav>
                                        <p:tav tm="100000">
                                          <p:val>
                                            <p:strVal val="#ppt_x"/>
                                          </p:val>
                                        </p:tav>
                                      </p:tavLst>
                                    </p:anim>
                                    <p:anim calcmode="lin" valueType="num">
                                      <p:cBhvr additive="base">
                                        <p:cTn id="19" dur="75" fill="hold"/>
                                        <p:tgtEl>
                                          <p:spTgt spid="183300"/>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iterate type="lt">
                                    <p:tmPct val="100000"/>
                                  </p:iterate>
                                  <p:childTnLst>
                                    <p:set>
                                      <p:cBhvr>
                                        <p:cTn id="23" dur="1" fill="hold">
                                          <p:stCondLst>
                                            <p:cond delay="0"/>
                                          </p:stCondLst>
                                        </p:cTn>
                                        <p:tgtEl>
                                          <p:spTgt spid="183301"/>
                                        </p:tgtEl>
                                        <p:attrNameLst>
                                          <p:attrName>style.visibility</p:attrName>
                                        </p:attrNameLst>
                                      </p:cBhvr>
                                      <p:to>
                                        <p:strVal val="visible"/>
                                      </p:to>
                                    </p:set>
                                    <p:anim calcmode="lin" valueType="num">
                                      <p:cBhvr additive="base">
                                        <p:cTn id="24" dur="75" fill="hold"/>
                                        <p:tgtEl>
                                          <p:spTgt spid="183301"/>
                                        </p:tgtEl>
                                        <p:attrNameLst>
                                          <p:attrName>ppt_x</p:attrName>
                                        </p:attrNameLst>
                                      </p:cBhvr>
                                      <p:tavLst>
                                        <p:tav tm="0">
                                          <p:val>
                                            <p:strVal val="1+#ppt_w/2"/>
                                          </p:val>
                                        </p:tav>
                                        <p:tav tm="100000">
                                          <p:val>
                                            <p:strVal val="#ppt_x"/>
                                          </p:val>
                                        </p:tav>
                                      </p:tavLst>
                                    </p:anim>
                                    <p:anim calcmode="lin" valueType="num">
                                      <p:cBhvr additive="base">
                                        <p:cTn id="25" dur="75" fill="hold"/>
                                        <p:tgtEl>
                                          <p:spTgt spid="18330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750"/>
                            </p:stCondLst>
                            <p:childTnLst>
                              <p:par>
                                <p:cTn id="27" presetID="4" presetClass="entr" presetSubtype="32" fill="hold" grpId="0" nodeType="afterEffect">
                                  <p:stCondLst>
                                    <p:cond delay="0"/>
                                  </p:stCondLst>
                                  <p:childTnLst>
                                    <p:set>
                                      <p:cBhvr>
                                        <p:cTn id="28" dur="1" fill="hold">
                                          <p:stCondLst>
                                            <p:cond delay="0"/>
                                          </p:stCondLst>
                                        </p:cTn>
                                        <p:tgtEl>
                                          <p:spTgt spid="183306"/>
                                        </p:tgtEl>
                                        <p:attrNameLst>
                                          <p:attrName>style.visibility</p:attrName>
                                        </p:attrNameLst>
                                      </p:cBhvr>
                                      <p:to>
                                        <p:strVal val="visible"/>
                                      </p:to>
                                    </p:set>
                                    <p:animEffect transition="in" filter="box(out)">
                                      <p:cBhvr>
                                        <p:cTn id="29" dur="500"/>
                                        <p:tgtEl>
                                          <p:spTgt spid="1833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3302"/>
                                        </p:tgtEl>
                                        <p:attrNameLst>
                                          <p:attrName>style.visibility</p:attrName>
                                        </p:attrNameLst>
                                      </p:cBhvr>
                                      <p:to>
                                        <p:strVal val="visible"/>
                                      </p:to>
                                    </p:set>
                                    <p:animEffect transition="in" filter="wipe(left)">
                                      <p:cBhvr>
                                        <p:cTn id="34" dur="500"/>
                                        <p:tgtEl>
                                          <p:spTgt spid="1833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iterate type="wd">
                                    <p:tmPct val="100000"/>
                                  </p:iterate>
                                  <p:childTnLst>
                                    <p:set>
                                      <p:cBhvr>
                                        <p:cTn id="38" dur="1" fill="hold">
                                          <p:stCondLst>
                                            <p:cond delay="0"/>
                                          </p:stCondLst>
                                        </p:cTn>
                                        <p:tgtEl>
                                          <p:spTgt spid="183303"/>
                                        </p:tgtEl>
                                        <p:attrNameLst>
                                          <p:attrName>style.visibility</p:attrName>
                                        </p:attrNameLst>
                                      </p:cBhvr>
                                      <p:to>
                                        <p:strVal val="visible"/>
                                      </p:to>
                                    </p:set>
                                    <p:anim calcmode="lin" valueType="num">
                                      <p:cBhvr additive="base">
                                        <p:cTn id="39" dur="300" fill="hold"/>
                                        <p:tgtEl>
                                          <p:spTgt spid="183303"/>
                                        </p:tgtEl>
                                        <p:attrNameLst>
                                          <p:attrName>ppt_x</p:attrName>
                                        </p:attrNameLst>
                                      </p:cBhvr>
                                      <p:tavLst>
                                        <p:tav tm="0">
                                          <p:val>
                                            <p:strVal val="1+#ppt_w/2"/>
                                          </p:val>
                                        </p:tav>
                                        <p:tav tm="100000">
                                          <p:val>
                                            <p:strVal val="#ppt_x"/>
                                          </p:val>
                                        </p:tav>
                                      </p:tavLst>
                                    </p:anim>
                                    <p:anim calcmode="lin" valueType="num">
                                      <p:cBhvr additive="base">
                                        <p:cTn id="40" dur="300" fill="hold"/>
                                        <p:tgtEl>
                                          <p:spTgt spid="18330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iterate type="lt">
                                    <p:tmPct val="100000"/>
                                  </p:iterate>
                                  <p:childTnLst>
                                    <p:set>
                                      <p:cBhvr>
                                        <p:cTn id="44" dur="1" fill="hold">
                                          <p:stCondLst>
                                            <p:cond delay="0"/>
                                          </p:stCondLst>
                                        </p:cTn>
                                        <p:tgtEl>
                                          <p:spTgt spid="183304"/>
                                        </p:tgtEl>
                                        <p:attrNameLst>
                                          <p:attrName>style.visibility</p:attrName>
                                        </p:attrNameLst>
                                      </p:cBhvr>
                                      <p:to>
                                        <p:strVal val="visible"/>
                                      </p:to>
                                    </p:set>
                                    <p:anim calcmode="lin" valueType="num">
                                      <p:cBhvr additive="base">
                                        <p:cTn id="45" dur="75" fill="hold"/>
                                        <p:tgtEl>
                                          <p:spTgt spid="183304"/>
                                        </p:tgtEl>
                                        <p:attrNameLst>
                                          <p:attrName>ppt_x</p:attrName>
                                        </p:attrNameLst>
                                      </p:cBhvr>
                                      <p:tavLst>
                                        <p:tav tm="0">
                                          <p:val>
                                            <p:strVal val="0-#ppt_w/2"/>
                                          </p:val>
                                        </p:tav>
                                        <p:tav tm="100000">
                                          <p:val>
                                            <p:strVal val="#ppt_x"/>
                                          </p:val>
                                        </p:tav>
                                      </p:tavLst>
                                    </p:anim>
                                    <p:anim calcmode="lin" valueType="num">
                                      <p:cBhvr additive="base">
                                        <p:cTn id="46" dur="75" fill="hold"/>
                                        <p:tgtEl>
                                          <p:spTgt spid="183304"/>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83305"/>
                                        </p:tgtEl>
                                        <p:attrNameLst>
                                          <p:attrName>style.visibility</p:attrName>
                                        </p:attrNameLst>
                                      </p:cBhvr>
                                      <p:to>
                                        <p:strVal val="visible"/>
                                      </p:to>
                                    </p:set>
                                    <p:anim calcmode="lin" valueType="num">
                                      <p:cBhvr>
                                        <p:cTn id="51" dur="1000" fill="hold"/>
                                        <p:tgtEl>
                                          <p:spTgt spid="183305"/>
                                        </p:tgtEl>
                                        <p:attrNameLst>
                                          <p:attrName>ppt_w</p:attrName>
                                        </p:attrNameLst>
                                      </p:cBhvr>
                                      <p:tavLst>
                                        <p:tav tm="0">
                                          <p:val>
                                            <p:fltVal val="0"/>
                                          </p:val>
                                        </p:tav>
                                        <p:tav tm="100000">
                                          <p:val>
                                            <p:strVal val="#ppt_w"/>
                                          </p:val>
                                        </p:tav>
                                      </p:tavLst>
                                    </p:anim>
                                    <p:anim calcmode="lin" valueType="num">
                                      <p:cBhvr>
                                        <p:cTn id="52" dur="1000" fill="hold"/>
                                        <p:tgtEl>
                                          <p:spTgt spid="183305"/>
                                        </p:tgtEl>
                                        <p:attrNameLst>
                                          <p:attrName>ppt_h</p:attrName>
                                        </p:attrNameLst>
                                      </p:cBhvr>
                                      <p:tavLst>
                                        <p:tav tm="0">
                                          <p:val>
                                            <p:fltVal val="0"/>
                                          </p:val>
                                        </p:tav>
                                        <p:tav tm="100000">
                                          <p:val>
                                            <p:strVal val="#ppt_h"/>
                                          </p:val>
                                        </p:tav>
                                      </p:tavLst>
                                    </p:anim>
                                    <p:anim calcmode="lin" valueType="num">
                                      <p:cBhvr>
                                        <p:cTn id="53" dur="1000" fill="hold"/>
                                        <p:tgtEl>
                                          <p:spTgt spid="18330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3305"/>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183307"/>
                                        </p:tgtEl>
                                        <p:attrNameLst>
                                          <p:attrName>style.visibility</p:attrName>
                                        </p:attrNameLst>
                                      </p:cBhvr>
                                      <p:to>
                                        <p:strVal val="visible"/>
                                      </p:to>
                                    </p:set>
                                    <p:animEffect transition="in" filter="wipe(up)">
                                      <p:cBhvr>
                                        <p:cTn id="58"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utoUpdateAnimBg="0"/>
      <p:bldP spid="183300" grpId="0" autoUpdateAnimBg="0"/>
      <p:bldP spid="183301" grpId="0" autoUpdateAnimBg="0"/>
      <p:bldP spid="183302" grpId="0" autoUpdateAnimBg="0"/>
      <p:bldP spid="183303" grpId="0" autoUpdateAnimBg="0"/>
      <p:bldP spid="183304" grpId="0" autoUpdateAnimBg="0"/>
      <p:bldP spid="183305" grpId="0" autoUpdateAnimBg="0"/>
      <p:bldP spid="183306" grpId="0" animBg="1"/>
      <p:bldP spid="183307" grpId="0" animBg="1"/>
      <p:bldP spid="1833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503" y="2133600"/>
            <a:ext cx="3724096" cy="369332"/>
          </a:xfrm>
          <a:prstGeom prst="rect">
            <a:avLst/>
          </a:prstGeom>
        </p:spPr>
        <p:txBody>
          <a:bodyPr wrap="none">
            <a:spAutoFit/>
          </a:bodyPr>
          <a:lstStyle/>
          <a:p>
            <a:r>
              <a:rPr lang="en-US" b="1" dirty="0">
                <a:solidFill>
                  <a:srgbClr val="C00000"/>
                </a:solidFill>
                <a:latin typeface="AdvGTIMES-B"/>
              </a:rPr>
              <a:t>Non Renewable Energy Sources</a:t>
            </a:r>
            <a:endParaRPr lang="en-US" b="1" dirty="0">
              <a:solidFill>
                <a:srgbClr val="C00000"/>
              </a:solidFill>
            </a:endParaRPr>
          </a:p>
        </p:txBody>
      </p:sp>
      <p:sp>
        <p:nvSpPr>
          <p:cNvPr id="3" name="Rectangle 2"/>
          <p:cNvSpPr/>
          <p:nvPr/>
        </p:nvSpPr>
        <p:spPr>
          <a:xfrm>
            <a:off x="1524000" y="2895600"/>
            <a:ext cx="7010400" cy="1754326"/>
          </a:xfrm>
          <a:prstGeom prst="rect">
            <a:avLst/>
          </a:prstGeom>
        </p:spPr>
        <p:txBody>
          <a:bodyPr wrap="square">
            <a:spAutoFit/>
          </a:bodyPr>
          <a:lstStyle/>
          <a:p>
            <a:r>
              <a:rPr lang="en-US" dirty="0">
                <a:latin typeface="AdvGTIMES-R"/>
              </a:rPr>
              <a:t>Major nonrenewable energy </a:t>
            </a:r>
            <a:r>
              <a:rPr lang="en-US" dirty="0" smtClean="0">
                <a:latin typeface="AdvGTIMES-R"/>
              </a:rPr>
              <a:t>sources are</a:t>
            </a:r>
            <a:r>
              <a:rPr lang="en-US" dirty="0">
                <a:latin typeface="AdvGTIMES-R"/>
              </a:rPr>
              <a:t>:</a:t>
            </a:r>
          </a:p>
          <a:p>
            <a:endParaRPr lang="en-US" dirty="0" smtClean="0">
              <a:latin typeface="AdvPSSym"/>
            </a:endParaRPr>
          </a:p>
          <a:p>
            <a:r>
              <a:rPr lang="en-US" dirty="0" smtClean="0">
                <a:latin typeface="AdvPSSym"/>
              </a:rPr>
              <a:t>• </a:t>
            </a:r>
            <a:r>
              <a:rPr lang="en-US" dirty="0">
                <a:latin typeface="AdvGTIMES-R"/>
              </a:rPr>
              <a:t>Coal</a:t>
            </a:r>
          </a:p>
          <a:p>
            <a:r>
              <a:rPr lang="en-US" dirty="0">
                <a:latin typeface="AdvPSSym"/>
              </a:rPr>
              <a:t>• </a:t>
            </a:r>
            <a:r>
              <a:rPr lang="en-US" dirty="0">
                <a:latin typeface="AdvGTIMES-R"/>
              </a:rPr>
              <a:t>Petroleum</a:t>
            </a:r>
          </a:p>
          <a:p>
            <a:r>
              <a:rPr lang="en-US" dirty="0">
                <a:latin typeface="AdvPSSym"/>
              </a:rPr>
              <a:t>• </a:t>
            </a:r>
            <a:r>
              <a:rPr lang="en-US" dirty="0">
                <a:latin typeface="AdvGTIMES-R"/>
              </a:rPr>
              <a:t>Natural gas</a:t>
            </a:r>
          </a:p>
          <a:p>
            <a:r>
              <a:rPr lang="en-US" dirty="0">
                <a:latin typeface="AdvPSSym"/>
              </a:rPr>
              <a:t>• </a:t>
            </a:r>
            <a:r>
              <a:rPr lang="en-US" dirty="0">
                <a:latin typeface="AdvGTIMES-R"/>
              </a:rPr>
              <a:t>Nuclear</a:t>
            </a:r>
            <a:endParaRPr lang="en-US" dirty="0"/>
          </a:p>
        </p:txBody>
      </p:sp>
    </p:spTree>
    <p:extLst>
      <p:ext uri="{BB962C8B-B14F-4D97-AF65-F5344CB8AC3E}">
        <p14:creationId xmlns:p14="http://schemas.microsoft.com/office/powerpoint/2010/main" val="33922820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Oval 2"/>
          <p:cNvSpPr>
            <a:spLocks noChangeArrowheads="1"/>
          </p:cNvSpPr>
          <p:nvPr/>
        </p:nvSpPr>
        <p:spPr bwMode="auto">
          <a:xfrm>
            <a:off x="3276600" y="5562600"/>
            <a:ext cx="3124200" cy="838200"/>
          </a:xfrm>
          <a:prstGeom prst="ellipse">
            <a:avLst/>
          </a:prstGeom>
          <a:solidFill>
            <a:srgbClr val="E7E7FF"/>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8659" name="Text Box 3"/>
          <p:cNvSpPr txBox="1">
            <a:spLocks noChangeArrowheads="1"/>
          </p:cNvSpPr>
          <p:nvPr/>
        </p:nvSpPr>
        <p:spPr bwMode="auto">
          <a:xfrm>
            <a:off x="2209800" y="177800"/>
            <a:ext cx="4864100" cy="1041400"/>
          </a:xfrm>
          <a:prstGeom prst="rect">
            <a:avLst/>
          </a:prstGeom>
          <a:noFill/>
          <a:ln w="127000" cmpd="tri">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5400" dirty="0">
                <a:solidFill>
                  <a:schemeClr val="accent2"/>
                </a:solidFill>
                <a:effectLst>
                  <a:outerShdw blurRad="38100" dist="38100" dir="2700000" algn="tl">
                    <a:srgbClr val="000000"/>
                  </a:outerShdw>
                </a:effectLst>
              </a:rPr>
              <a:t>Detention Time</a:t>
            </a:r>
            <a:endParaRPr lang="en-US" sz="4000" dirty="0">
              <a:solidFill>
                <a:schemeClr val="accent2"/>
              </a:solidFill>
              <a:effectLst>
                <a:outerShdw blurRad="38100" dist="38100" dir="2700000" algn="tl">
                  <a:srgbClr val="000000"/>
                </a:outerShdw>
              </a:effectLst>
            </a:endParaRPr>
          </a:p>
        </p:txBody>
      </p:sp>
      <p:sp>
        <p:nvSpPr>
          <p:cNvPr id="198660" name="Text Box 4"/>
          <p:cNvSpPr txBox="1">
            <a:spLocks noChangeArrowheads="1"/>
          </p:cNvSpPr>
          <p:nvPr/>
        </p:nvSpPr>
        <p:spPr bwMode="auto">
          <a:xfrm>
            <a:off x="0" y="2895600"/>
            <a:ext cx="906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t>EXAMPLE</a:t>
            </a:r>
          </a:p>
          <a:p>
            <a:r>
              <a:rPr lang="en-US" altLang="en-US" sz="2400"/>
              <a:t>	At an average pumping rate of </a:t>
            </a:r>
            <a:r>
              <a:rPr lang="en-US" altLang="en-US" sz="2400">
                <a:solidFill>
                  <a:schemeClr val="accent2"/>
                </a:solidFill>
              </a:rPr>
              <a:t>4,000 gallons per day </a:t>
            </a:r>
            <a:r>
              <a:rPr lang="en-US" altLang="en-US" sz="2400"/>
              <a:t>into a 140,000 gallon digester, the detention time would be:</a:t>
            </a:r>
          </a:p>
        </p:txBody>
      </p:sp>
      <p:sp>
        <p:nvSpPr>
          <p:cNvPr id="198661" name="Text Box 5"/>
          <p:cNvSpPr txBox="1">
            <a:spLocks noChangeArrowheads="1"/>
          </p:cNvSpPr>
          <p:nvPr/>
        </p:nvSpPr>
        <p:spPr bwMode="auto">
          <a:xfrm>
            <a:off x="838200" y="4572000"/>
            <a:ext cx="3114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Detention Time</a:t>
            </a:r>
          </a:p>
        </p:txBody>
      </p:sp>
      <p:sp>
        <p:nvSpPr>
          <p:cNvPr id="198662" name="Text Box 6"/>
          <p:cNvSpPr txBox="1">
            <a:spLocks noChangeArrowheads="1"/>
          </p:cNvSpPr>
          <p:nvPr/>
        </p:nvSpPr>
        <p:spPr bwMode="auto">
          <a:xfrm>
            <a:off x="3352800" y="1905000"/>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009900"/>
                </a:solidFill>
              </a:rPr>
              <a:t>Gallons</a:t>
            </a:r>
          </a:p>
        </p:txBody>
      </p:sp>
      <p:sp>
        <p:nvSpPr>
          <p:cNvPr id="198663" name="Line 7"/>
          <p:cNvSpPr>
            <a:spLocks noChangeShapeType="1"/>
          </p:cNvSpPr>
          <p:nvPr/>
        </p:nvSpPr>
        <p:spPr bwMode="auto">
          <a:xfrm>
            <a:off x="2895600" y="2535238"/>
            <a:ext cx="25908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4" name="Text Box 8"/>
          <p:cNvSpPr txBox="1">
            <a:spLocks noChangeArrowheads="1"/>
          </p:cNvSpPr>
          <p:nvPr/>
        </p:nvSpPr>
        <p:spPr bwMode="auto">
          <a:xfrm>
            <a:off x="2819400" y="2406650"/>
            <a:ext cx="297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009900"/>
                </a:solidFill>
              </a:rPr>
              <a:t>Gallons / Day)</a:t>
            </a:r>
          </a:p>
        </p:txBody>
      </p:sp>
      <p:sp>
        <p:nvSpPr>
          <p:cNvPr id="198665" name="Text Box 9"/>
          <p:cNvSpPr txBox="1">
            <a:spLocks noChangeArrowheads="1"/>
          </p:cNvSpPr>
          <p:nvPr/>
        </p:nvSpPr>
        <p:spPr bwMode="auto">
          <a:xfrm>
            <a:off x="4038600" y="4602163"/>
            <a:ext cx="422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latin typeface="Arial" charset="0"/>
              </a:rPr>
              <a:t>=</a:t>
            </a:r>
          </a:p>
        </p:txBody>
      </p:sp>
      <p:sp>
        <p:nvSpPr>
          <p:cNvPr id="198666" name="Text Box 10"/>
          <p:cNvSpPr txBox="1">
            <a:spLocks noChangeArrowheads="1"/>
          </p:cNvSpPr>
          <p:nvPr/>
        </p:nvSpPr>
        <p:spPr bwMode="auto">
          <a:xfrm>
            <a:off x="5029200" y="4297363"/>
            <a:ext cx="3181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chemeClr val="accent2"/>
                </a:solidFill>
                <a:latin typeface="Arial" charset="0"/>
              </a:rPr>
              <a:t>140,000 gallons</a:t>
            </a:r>
          </a:p>
        </p:txBody>
      </p:sp>
      <p:sp>
        <p:nvSpPr>
          <p:cNvPr id="198667" name="Line 11"/>
          <p:cNvSpPr>
            <a:spLocks noChangeShapeType="1"/>
          </p:cNvSpPr>
          <p:nvPr/>
        </p:nvSpPr>
        <p:spPr bwMode="auto">
          <a:xfrm>
            <a:off x="4876800" y="4876800"/>
            <a:ext cx="3505200" cy="317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8" name="Text Box 12"/>
          <p:cNvSpPr txBox="1">
            <a:spLocks noChangeArrowheads="1"/>
          </p:cNvSpPr>
          <p:nvPr/>
        </p:nvSpPr>
        <p:spPr bwMode="auto">
          <a:xfrm>
            <a:off x="4876800" y="4830763"/>
            <a:ext cx="3541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chemeClr val="accent2"/>
                </a:solidFill>
                <a:latin typeface="Arial" charset="0"/>
              </a:rPr>
              <a:t>4,000 gallons/day</a:t>
            </a:r>
          </a:p>
        </p:txBody>
      </p:sp>
      <p:sp>
        <p:nvSpPr>
          <p:cNvPr id="198669" name="Text Box 13"/>
          <p:cNvSpPr txBox="1">
            <a:spLocks noChangeArrowheads="1"/>
          </p:cNvSpPr>
          <p:nvPr/>
        </p:nvSpPr>
        <p:spPr bwMode="auto">
          <a:xfrm>
            <a:off x="3657600" y="5665788"/>
            <a:ext cx="243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FF0000"/>
                </a:solidFill>
                <a:latin typeface="Arial" charset="0"/>
              </a:rPr>
              <a:t>=  35 Days</a:t>
            </a:r>
          </a:p>
        </p:txBody>
      </p:sp>
      <p:sp>
        <p:nvSpPr>
          <p:cNvPr id="198670" name="Text Box 14"/>
          <p:cNvSpPr txBox="1">
            <a:spLocks noChangeArrowheads="1"/>
          </p:cNvSpPr>
          <p:nvPr/>
        </p:nvSpPr>
        <p:spPr bwMode="auto">
          <a:xfrm>
            <a:off x="1965325" y="1339850"/>
            <a:ext cx="4138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a:solidFill>
                  <a:srgbClr val="FF0000"/>
                </a:solidFill>
              </a:rPr>
              <a:t>DET. TIME  </a:t>
            </a:r>
            <a:r>
              <a:rPr lang="en-US" altLang="en-US" sz="2800">
                <a:solidFill>
                  <a:srgbClr val="FF0000"/>
                </a:solidFill>
              </a:rPr>
              <a:t>(Days) </a:t>
            </a:r>
            <a:r>
              <a:rPr lang="en-US" altLang="en-US">
                <a:solidFill>
                  <a:srgbClr val="FF0000"/>
                </a:solidFill>
              </a:rPr>
              <a:t>=</a:t>
            </a:r>
          </a:p>
        </p:txBody>
      </p:sp>
    </p:spTree>
    <p:extLst>
      <p:ext uri="{BB962C8B-B14F-4D97-AF65-F5344CB8AC3E}">
        <p14:creationId xmlns:p14="http://schemas.microsoft.com/office/powerpoint/2010/main" val="263599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iterate type="wd">
                                    <p:tmPct val="100000"/>
                                  </p:iterate>
                                  <p:childTnLst>
                                    <p:set>
                                      <p:cBhvr>
                                        <p:cTn id="6" dur="1" fill="hold">
                                          <p:stCondLst>
                                            <p:cond delay="0"/>
                                          </p:stCondLst>
                                        </p:cTn>
                                        <p:tgtEl>
                                          <p:spTgt spid="198659"/>
                                        </p:tgtEl>
                                        <p:attrNameLst>
                                          <p:attrName>style.visibility</p:attrName>
                                        </p:attrNameLst>
                                      </p:cBhvr>
                                      <p:to>
                                        <p:strVal val="visible"/>
                                      </p:to>
                                    </p:set>
                                    <p:animEffect transition="in" filter="slide(fromTop)">
                                      <p:cBhvr>
                                        <p:cTn id="7" dur="300"/>
                                        <p:tgtEl>
                                          <p:spTgt spid="198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iterate type="lt">
                                    <p:tmPct val="100000"/>
                                  </p:iterate>
                                  <p:childTnLst>
                                    <p:set>
                                      <p:cBhvr>
                                        <p:cTn id="11" dur="1" fill="hold">
                                          <p:stCondLst>
                                            <p:cond delay="0"/>
                                          </p:stCondLst>
                                        </p:cTn>
                                        <p:tgtEl>
                                          <p:spTgt spid="198670"/>
                                        </p:tgtEl>
                                        <p:attrNameLst>
                                          <p:attrName>style.visibility</p:attrName>
                                        </p:attrNameLst>
                                      </p:cBhvr>
                                      <p:to>
                                        <p:strVal val="visible"/>
                                      </p:to>
                                    </p:set>
                                    <p:anim calcmode="lin" valueType="num">
                                      <p:cBhvr additive="base">
                                        <p:cTn id="12" dur="75" fill="hold"/>
                                        <p:tgtEl>
                                          <p:spTgt spid="198670"/>
                                        </p:tgtEl>
                                        <p:attrNameLst>
                                          <p:attrName>ppt_x</p:attrName>
                                        </p:attrNameLst>
                                      </p:cBhvr>
                                      <p:tavLst>
                                        <p:tav tm="0">
                                          <p:val>
                                            <p:strVal val="1+#ppt_w/2"/>
                                          </p:val>
                                        </p:tav>
                                        <p:tav tm="100000">
                                          <p:val>
                                            <p:strVal val="#ppt_x"/>
                                          </p:val>
                                        </p:tav>
                                      </p:tavLst>
                                    </p:anim>
                                    <p:anim calcmode="lin" valueType="num">
                                      <p:cBhvr additive="base">
                                        <p:cTn id="13" dur="75" fill="hold"/>
                                        <p:tgtEl>
                                          <p:spTgt spid="19867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98662"/>
                                        </p:tgtEl>
                                        <p:attrNameLst>
                                          <p:attrName>style.visibility</p:attrName>
                                        </p:attrNameLst>
                                      </p:cBhvr>
                                      <p:to>
                                        <p:strVal val="visible"/>
                                      </p:to>
                                    </p:set>
                                    <p:anim calcmode="lin" valueType="num">
                                      <p:cBhvr additive="base">
                                        <p:cTn id="18" dur="500" fill="hold"/>
                                        <p:tgtEl>
                                          <p:spTgt spid="198662"/>
                                        </p:tgtEl>
                                        <p:attrNameLst>
                                          <p:attrName>ppt_x</p:attrName>
                                        </p:attrNameLst>
                                      </p:cBhvr>
                                      <p:tavLst>
                                        <p:tav tm="0">
                                          <p:val>
                                            <p:strVal val="1+#ppt_w/2"/>
                                          </p:val>
                                        </p:tav>
                                        <p:tav tm="100000">
                                          <p:val>
                                            <p:strVal val="#ppt_x"/>
                                          </p:val>
                                        </p:tav>
                                      </p:tavLst>
                                    </p:anim>
                                    <p:anim calcmode="lin" valueType="num">
                                      <p:cBhvr additive="base">
                                        <p:cTn id="19" dur="500" fill="hold"/>
                                        <p:tgtEl>
                                          <p:spTgt spid="19866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8663"/>
                                        </p:tgtEl>
                                        <p:attrNameLst>
                                          <p:attrName>style.visibility</p:attrName>
                                        </p:attrNameLst>
                                      </p:cBhvr>
                                      <p:to>
                                        <p:strVal val="visible"/>
                                      </p:to>
                                    </p:set>
                                    <p:animEffect transition="in" filter="wipe(left)">
                                      <p:cBhvr>
                                        <p:cTn id="24" dur="500"/>
                                        <p:tgtEl>
                                          <p:spTgt spid="1986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98664"/>
                                        </p:tgtEl>
                                        <p:attrNameLst>
                                          <p:attrName>style.visibility</p:attrName>
                                        </p:attrNameLst>
                                      </p:cBhvr>
                                      <p:to>
                                        <p:strVal val="visible"/>
                                      </p:to>
                                    </p:set>
                                    <p:anim calcmode="lin" valueType="num">
                                      <p:cBhvr additive="base">
                                        <p:cTn id="29" dur="500" fill="hold"/>
                                        <p:tgtEl>
                                          <p:spTgt spid="198664"/>
                                        </p:tgtEl>
                                        <p:attrNameLst>
                                          <p:attrName>ppt_x</p:attrName>
                                        </p:attrNameLst>
                                      </p:cBhvr>
                                      <p:tavLst>
                                        <p:tav tm="0">
                                          <p:val>
                                            <p:strVal val="1+#ppt_w/2"/>
                                          </p:val>
                                        </p:tav>
                                        <p:tav tm="100000">
                                          <p:val>
                                            <p:strVal val="#ppt_x"/>
                                          </p:val>
                                        </p:tav>
                                      </p:tavLst>
                                    </p:anim>
                                    <p:anim calcmode="lin" valueType="num">
                                      <p:cBhvr additive="base">
                                        <p:cTn id="30" dur="500" fill="hold"/>
                                        <p:tgtEl>
                                          <p:spTgt spid="19866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98660"/>
                                        </p:tgtEl>
                                        <p:attrNameLst>
                                          <p:attrName>style.visibility</p:attrName>
                                        </p:attrNameLst>
                                      </p:cBhvr>
                                      <p:to>
                                        <p:strVal val="visible"/>
                                      </p:to>
                                    </p:set>
                                    <p:anim calcmode="lin" valueType="num">
                                      <p:cBhvr>
                                        <p:cTn id="35" dur="500" fill="hold"/>
                                        <p:tgtEl>
                                          <p:spTgt spid="198660"/>
                                        </p:tgtEl>
                                        <p:attrNameLst>
                                          <p:attrName>ppt_w</p:attrName>
                                        </p:attrNameLst>
                                      </p:cBhvr>
                                      <p:tavLst>
                                        <p:tav tm="0">
                                          <p:val>
                                            <p:fltVal val="0"/>
                                          </p:val>
                                        </p:tav>
                                        <p:tav tm="100000">
                                          <p:val>
                                            <p:strVal val="#ppt_w"/>
                                          </p:val>
                                        </p:tav>
                                      </p:tavLst>
                                    </p:anim>
                                    <p:anim calcmode="lin" valueType="num">
                                      <p:cBhvr>
                                        <p:cTn id="36" dur="500" fill="hold"/>
                                        <p:tgtEl>
                                          <p:spTgt spid="198660"/>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8661"/>
                                        </p:tgtEl>
                                        <p:attrNameLst>
                                          <p:attrName>style.visibility</p:attrName>
                                        </p:attrNameLst>
                                      </p:cBhvr>
                                      <p:to>
                                        <p:strVal val="visible"/>
                                      </p:to>
                                    </p:set>
                                    <p:anim calcmode="lin" valueType="num">
                                      <p:cBhvr additive="base">
                                        <p:cTn id="41" dur="500" fill="hold"/>
                                        <p:tgtEl>
                                          <p:spTgt spid="198661"/>
                                        </p:tgtEl>
                                        <p:attrNameLst>
                                          <p:attrName>ppt_x</p:attrName>
                                        </p:attrNameLst>
                                      </p:cBhvr>
                                      <p:tavLst>
                                        <p:tav tm="0">
                                          <p:val>
                                            <p:strVal val="0-#ppt_w/2"/>
                                          </p:val>
                                        </p:tav>
                                        <p:tav tm="100000">
                                          <p:val>
                                            <p:strVal val="#ppt_x"/>
                                          </p:val>
                                        </p:tav>
                                      </p:tavLst>
                                    </p:anim>
                                    <p:anim calcmode="lin" valueType="num">
                                      <p:cBhvr additive="base">
                                        <p:cTn id="42"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98665"/>
                                        </p:tgtEl>
                                        <p:attrNameLst>
                                          <p:attrName>style.visibility</p:attrName>
                                        </p:attrNameLst>
                                      </p:cBhvr>
                                      <p:to>
                                        <p:strVal val="visible"/>
                                      </p:to>
                                    </p:set>
                                    <p:anim calcmode="lin" valueType="num">
                                      <p:cBhvr additive="base">
                                        <p:cTn id="47" dur="500" fill="hold"/>
                                        <p:tgtEl>
                                          <p:spTgt spid="198665"/>
                                        </p:tgtEl>
                                        <p:attrNameLst>
                                          <p:attrName>ppt_x</p:attrName>
                                        </p:attrNameLst>
                                      </p:cBhvr>
                                      <p:tavLst>
                                        <p:tav tm="0">
                                          <p:val>
                                            <p:strVal val="0-#ppt_w/2"/>
                                          </p:val>
                                        </p:tav>
                                        <p:tav tm="100000">
                                          <p:val>
                                            <p:strVal val="#ppt_x"/>
                                          </p:val>
                                        </p:tav>
                                      </p:tavLst>
                                    </p:anim>
                                    <p:anim calcmode="lin" valueType="num">
                                      <p:cBhvr additive="base">
                                        <p:cTn id="48" dur="500" fill="hold"/>
                                        <p:tgtEl>
                                          <p:spTgt spid="19866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198666"/>
                                        </p:tgtEl>
                                        <p:attrNameLst>
                                          <p:attrName>style.visibility</p:attrName>
                                        </p:attrNameLst>
                                      </p:cBhvr>
                                      <p:to>
                                        <p:strVal val="visible"/>
                                      </p:to>
                                    </p:set>
                                    <p:anim calcmode="lin" valueType="num">
                                      <p:cBhvr additive="base">
                                        <p:cTn id="53" dur="500" fill="hold"/>
                                        <p:tgtEl>
                                          <p:spTgt spid="198666"/>
                                        </p:tgtEl>
                                        <p:attrNameLst>
                                          <p:attrName>ppt_x</p:attrName>
                                        </p:attrNameLst>
                                      </p:cBhvr>
                                      <p:tavLst>
                                        <p:tav tm="0">
                                          <p:val>
                                            <p:strVal val="0-#ppt_w/2"/>
                                          </p:val>
                                        </p:tav>
                                        <p:tav tm="100000">
                                          <p:val>
                                            <p:strVal val="#ppt_x"/>
                                          </p:val>
                                        </p:tav>
                                      </p:tavLst>
                                    </p:anim>
                                    <p:anim calcmode="lin" valueType="num">
                                      <p:cBhvr additive="base">
                                        <p:cTn id="54" dur="500" fill="hold"/>
                                        <p:tgtEl>
                                          <p:spTgt spid="19866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8667"/>
                                        </p:tgtEl>
                                        <p:attrNameLst>
                                          <p:attrName>style.visibility</p:attrName>
                                        </p:attrNameLst>
                                      </p:cBhvr>
                                      <p:to>
                                        <p:strVal val="visible"/>
                                      </p:to>
                                    </p:set>
                                    <p:animEffect transition="in" filter="wipe(left)">
                                      <p:cBhvr>
                                        <p:cTn id="59" dur="500"/>
                                        <p:tgtEl>
                                          <p:spTgt spid="19866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198668"/>
                                        </p:tgtEl>
                                        <p:attrNameLst>
                                          <p:attrName>style.visibility</p:attrName>
                                        </p:attrNameLst>
                                      </p:cBhvr>
                                      <p:to>
                                        <p:strVal val="visible"/>
                                      </p:to>
                                    </p:set>
                                    <p:anim calcmode="lin" valueType="num">
                                      <p:cBhvr additive="base">
                                        <p:cTn id="64" dur="500" fill="hold"/>
                                        <p:tgtEl>
                                          <p:spTgt spid="198668"/>
                                        </p:tgtEl>
                                        <p:attrNameLst>
                                          <p:attrName>ppt_x</p:attrName>
                                        </p:attrNameLst>
                                      </p:cBhvr>
                                      <p:tavLst>
                                        <p:tav tm="0">
                                          <p:val>
                                            <p:strVal val="1+#ppt_w/2"/>
                                          </p:val>
                                        </p:tav>
                                        <p:tav tm="100000">
                                          <p:val>
                                            <p:strVal val="#ppt_x"/>
                                          </p:val>
                                        </p:tav>
                                      </p:tavLst>
                                    </p:anim>
                                    <p:anim calcmode="lin" valueType="num">
                                      <p:cBhvr additive="base">
                                        <p:cTn id="65" dur="500" fill="hold"/>
                                        <p:tgtEl>
                                          <p:spTgt spid="198668"/>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198669"/>
                                        </p:tgtEl>
                                        <p:attrNameLst>
                                          <p:attrName>style.visibility</p:attrName>
                                        </p:attrNameLst>
                                      </p:cBhvr>
                                      <p:to>
                                        <p:strVal val="visible"/>
                                      </p:to>
                                    </p:set>
                                    <p:anim calcmode="lin" valueType="num">
                                      <p:cBhvr>
                                        <p:cTn id="70" dur="1000" fill="hold"/>
                                        <p:tgtEl>
                                          <p:spTgt spid="198669"/>
                                        </p:tgtEl>
                                        <p:attrNameLst>
                                          <p:attrName>ppt_w</p:attrName>
                                        </p:attrNameLst>
                                      </p:cBhvr>
                                      <p:tavLst>
                                        <p:tav tm="0">
                                          <p:val>
                                            <p:fltVal val="0"/>
                                          </p:val>
                                        </p:tav>
                                        <p:tav tm="100000">
                                          <p:val>
                                            <p:strVal val="#ppt_w"/>
                                          </p:val>
                                        </p:tav>
                                      </p:tavLst>
                                    </p:anim>
                                    <p:anim calcmode="lin" valueType="num">
                                      <p:cBhvr>
                                        <p:cTn id="71" dur="1000" fill="hold"/>
                                        <p:tgtEl>
                                          <p:spTgt spid="198669"/>
                                        </p:tgtEl>
                                        <p:attrNameLst>
                                          <p:attrName>ppt_h</p:attrName>
                                        </p:attrNameLst>
                                      </p:cBhvr>
                                      <p:tavLst>
                                        <p:tav tm="0">
                                          <p:val>
                                            <p:fltVal val="0"/>
                                          </p:val>
                                        </p:tav>
                                        <p:tav tm="100000">
                                          <p:val>
                                            <p:strVal val="#ppt_h"/>
                                          </p:val>
                                        </p:tav>
                                      </p:tavLst>
                                    </p:anim>
                                    <p:anim calcmode="lin" valueType="num">
                                      <p:cBhvr>
                                        <p:cTn id="72" dur="1000" fill="hold"/>
                                        <p:tgtEl>
                                          <p:spTgt spid="198669"/>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98669"/>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1000"/>
                            </p:stCondLst>
                            <p:childTnLst>
                              <p:par>
                                <p:cTn id="75" presetID="16" presetClass="entr" presetSubtype="37" fill="hold" grpId="0" nodeType="afterEffect">
                                  <p:stCondLst>
                                    <p:cond delay="0"/>
                                  </p:stCondLst>
                                  <p:childTnLst>
                                    <p:set>
                                      <p:cBhvr>
                                        <p:cTn id="76" dur="1" fill="hold">
                                          <p:stCondLst>
                                            <p:cond delay="0"/>
                                          </p:stCondLst>
                                        </p:cTn>
                                        <p:tgtEl>
                                          <p:spTgt spid="198658"/>
                                        </p:tgtEl>
                                        <p:attrNameLst>
                                          <p:attrName>style.visibility</p:attrName>
                                        </p:attrNameLst>
                                      </p:cBhvr>
                                      <p:to>
                                        <p:strVal val="visible"/>
                                      </p:to>
                                    </p:set>
                                    <p:animEffect transition="in" filter="barn(outVertical)">
                                      <p:cBhvr>
                                        <p:cTn id="77" dur="500"/>
                                        <p:tgtEl>
                                          <p:spTgt spid="19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animBg="1" autoUpdateAnimBg="0"/>
      <p:bldP spid="198660" grpId="0" autoUpdateAnimBg="0"/>
      <p:bldP spid="198661" grpId="0" autoUpdateAnimBg="0"/>
      <p:bldP spid="198662" grpId="0" autoUpdateAnimBg="0"/>
      <p:bldP spid="198663" grpId="0" animBg="1"/>
      <p:bldP spid="198664" grpId="0" autoUpdateAnimBg="0"/>
      <p:bldP spid="198665" grpId="0" autoUpdateAnimBg="0"/>
      <p:bldP spid="198666" grpId="0" autoUpdateAnimBg="0"/>
      <p:bldP spid="198667" grpId="0" animBg="1"/>
      <p:bldP spid="198668" grpId="0" autoUpdateAnimBg="0"/>
      <p:bldP spid="198669" grpId="0" autoUpdateAnimBg="0"/>
      <p:bldP spid="198670"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09600" y="152400"/>
            <a:ext cx="7772400" cy="1143000"/>
          </a:xfrm>
          <a:solidFill>
            <a:schemeClr val="accent5">
              <a:lumMod val="20000"/>
              <a:lumOff val="80000"/>
            </a:schemeClr>
          </a:solidFill>
          <a:ln w="57150" cmpd="thinThick">
            <a:solidFill>
              <a:schemeClr val="accent2"/>
            </a:solidFill>
            <a:miter lim="800000"/>
            <a:headEnd/>
            <a:tailEnd/>
          </a:ln>
        </p:spPr>
        <p:txBody>
          <a:bodyPr/>
          <a:lstStyle/>
          <a:p>
            <a:pPr>
              <a:defRPr/>
            </a:pPr>
            <a:r>
              <a:rPr lang="en-US" sz="5400" b="1" dirty="0" smtClean="0">
                <a:solidFill>
                  <a:schemeClr val="accent2"/>
                </a:solidFill>
                <a:effectLst>
                  <a:outerShdw blurRad="38100" dist="38100" dir="2700000" algn="tl">
                    <a:srgbClr val="000000"/>
                  </a:outerShdw>
                </a:effectLst>
              </a:rPr>
              <a:t>Percent </a:t>
            </a:r>
            <a:r>
              <a:rPr lang="en-US" sz="5400" b="1" dirty="0" smtClean="0">
                <a:solidFill>
                  <a:schemeClr val="accent2"/>
                </a:solidFill>
              </a:rPr>
              <a:t>Volatile</a:t>
            </a:r>
            <a:r>
              <a:rPr lang="en-US" sz="5400" b="1" dirty="0" smtClean="0">
                <a:solidFill>
                  <a:schemeClr val="accent2"/>
                </a:solidFill>
                <a:effectLst>
                  <a:outerShdw blurRad="38100" dist="38100" dir="2700000" algn="tl">
                    <a:srgbClr val="000000"/>
                  </a:outerShdw>
                </a:effectLst>
              </a:rPr>
              <a:t> Solids</a:t>
            </a:r>
          </a:p>
        </p:txBody>
      </p:sp>
      <p:grpSp>
        <p:nvGrpSpPr>
          <p:cNvPr id="166915" name="Group 3"/>
          <p:cNvGrpSpPr>
            <a:grpSpLocks/>
          </p:cNvGrpSpPr>
          <p:nvPr/>
        </p:nvGrpSpPr>
        <p:grpSpPr bwMode="auto">
          <a:xfrm>
            <a:off x="1905000" y="1600200"/>
            <a:ext cx="5748338" cy="822325"/>
            <a:chOff x="1200" y="1008"/>
            <a:chExt cx="3621" cy="518"/>
          </a:xfrm>
        </p:grpSpPr>
        <p:sp>
          <p:nvSpPr>
            <p:cNvPr id="97294" name="Text Box 4"/>
            <p:cNvSpPr txBox="1">
              <a:spLocks noChangeArrowheads="1"/>
            </p:cNvSpPr>
            <p:nvPr/>
          </p:nvSpPr>
          <p:spPr bwMode="auto">
            <a:xfrm>
              <a:off x="1200" y="1104"/>
              <a:ext cx="5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  =</a:t>
              </a:r>
            </a:p>
          </p:txBody>
        </p:sp>
        <p:sp>
          <p:nvSpPr>
            <p:cNvPr id="97295" name="Text Box 5"/>
            <p:cNvSpPr txBox="1">
              <a:spLocks noChangeArrowheads="1"/>
            </p:cNvSpPr>
            <p:nvPr/>
          </p:nvSpPr>
          <p:spPr bwMode="auto">
            <a:xfrm>
              <a:off x="1824" y="1008"/>
              <a:ext cx="219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u="sng">
                  <a:solidFill>
                    <a:schemeClr val="accent2"/>
                  </a:solidFill>
                  <a:latin typeface="Arial" charset="0"/>
                </a:rPr>
                <a:t>  Amount in Question  </a:t>
              </a:r>
              <a:endParaRPr lang="en-US" altLang="en-US" sz="2400">
                <a:solidFill>
                  <a:schemeClr val="accent2"/>
                </a:solidFill>
                <a:latin typeface="Arial" charset="0"/>
              </a:endParaRPr>
            </a:p>
            <a:p>
              <a:r>
                <a:rPr lang="en-US" altLang="en-US" sz="2400">
                  <a:solidFill>
                    <a:schemeClr val="accent2"/>
                  </a:solidFill>
                  <a:latin typeface="Arial" charset="0"/>
                </a:rPr>
                <a:t>Total Amount Possible</a:t>
              </a:r>
              <a:endParaRPr lang="en-US" altLang="en-US" sz="2400" u="sng">
                <a:solidFill>
                  <a:schemeClr val="accent2"/>
                </a:solidFill>
                <a:latin typeface="Arial" charset="0"/>
              </a:endParaRPr>
            </a:p>
          </p:txBody>
        </p:sp>
        <p:sp>
          <p:nvSpPr>
            <p:cNvPr id="97296" name="Text Box 6"/>
            <p:cNvSpPr txBox="1">
              <a:spLocks noChangeArrowheads="1"/>
            </p:cNvSpPr>
            <p:nvPr/>
          </p:nvSpPr>
          <p:spPr bwMode="auto">
            <a:xfrm>
              <a:off x="4032" y="1104"/>
              <a:ext cx="7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X 100%</a:t>
              </a:r>
            </a:p>
          </p:txBody>
        </p:sp>
      </p:grpSp>
      <p:sp>
        <p:nvSpPr>
          <p:cNvPr id="166919" name="Text Box 7"/>
          <p:cNvSpPr txBox="1">
            <a:spLocks noChangeArrowheads="1"/>
          </p:cNvSpPr>
          <p:nvPr/>
        </p:nvSpPr>
        <p:spPr bwMode="auto">
          <a:xfrm>
            <a:off x="342900" y="3257550"/>
            <a:ext cx="333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9900"/>
                </a:solidFill>
                <a:latin typeface="Arial" charset="0"/>
              </a:rPr>
              <a:t>% Volatile Solids =</a:t>
            </a:r>
          </a:p>
        </p:txBody>
      </p:sp>
      <p:sp>
        <p:nvSpPr>
          <p:cNvPr id="166920" name="Text Box 8"/>
          <p:cNvSpPr txBox="1">
            <a:spLocks noChangeArrowheads="1"/>
          </p:cNvSpPr>
          <p:nvPr/>
        </p:nvSpPr>
        <p:spPr bwMode="auto">
          <a:xfrm>
            <a:off x="3713163" y="3068638"/>
            <a:ext cx="375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9900"/>
                </a:solidFill>
                <a:latin typeface="Arial" charset="0"/>
              </a:rPr>
              <a:t>Wt. Of Volatile Solids</a:t>
            </a:r>
          </a:p>
        </p:txBody>
      </p:sp>
      <p:sp>
        <p:nvSpPr>
          <p:cNvPr id="166921" name="Line 9"/>
          <p:cNvSpPr>
            <a:spLocks noChangeShapeType="1"/>
          </p:cNvSpPr>
          <p:nvPr/>
        </p:nvSpPr>
        <p:spPr bwMode="auto">
          <a:xfrm>
            <a:off x="3741738" y="3557588"/>
            <a:ext cx="3667125"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2" name="Text Box 10"/>
          <p:cNvSpPr txBox="1">
            <a:spLocks noChangeArrowheads="1"/>
          </p:cNvSpPr>
          <p:nvPr/>
        </p:nvSpPr>
        <p:spPr bwMode="auto">
          <a:xfrm>
            <a:off x="3933825" y="3506788"/>
            <a:ext cx="3087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9900"/>
                </a:solidFill>
                <a:latin typeface="Arial" charset="0"/>
              </a:rPr>
              <a:t>Wt. Of </a:t>
            </a:r>
            <a:r>
              <a:rPr lang="en-US" altLang="en-US" sz="2800">
                <a:solidFill>
                  <a:srgbClr val="FF0000"/>
                </a:solidFill>
                <a:latin typeface="Arial" charset="0"/>
              </a:rPr>
              <a:t>Dry Solids</a:t>
            </a:r>
          </a:p>
        </p:txBody>
      </p:sp>
      <p:sp>
        <p:nvSpPr>
          <p:cNvPr id="166923" name="Text Box 11"/>
          <p:cNvSpPr txBox="1">
            <a:spLocks noChangeArrowheads="1"/>
          </p:cNvSpPr>
          <p:nvPr/>
        </p:nvSpPr>
        <p:spPr bwMode="auto">
          <a:xfrm>
            <a:off x="7672388" y="3257550"/>
            <a:ext cx="1430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009900"/>
                </a:solidFill>
                <a:latin typeface="Arial" charset="0"/>
              </a:rPr>
              <a:t>X 100%</a:t>
            </a:r>
          </a:p>
        </p:txBody>
      </p:sp>
      <p:sp>
        <p:nvSpPr>
          <p:cNvPr id="166924" name="Text Box 12"/>
          <p:cNvSpPr txBox="1">
            <a:spLocks noChangeArrowheads="1"/>
          </p:cNvSpPr>
          <p:nvPr/>
        </p:nvSpPr>
        <p:spPr bwMode="auto">
          <a:xfrm>
            <a:off x="534988" y="4905375"/>
            <a:ext cx="3783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3300"/>
                </a:solidFill>
                <a:latin typeface="Arial" charset="0"/>
              </a:rPr>
              <a:t>% Volatile Solids =</a:t>
            </a:r>
          </a:p>
        </p:txBody>
      </p:sp>
      <p:sp>
        <p:nvSpPr>
          <p:cNvPr id="166925" name="Text Box 13"/>
          <p:cNvSpPr txBox="1">
            <a:spLocks noChangeArrowheads="1"/>
          </p:cNvSpPr>
          <p:nvPr/>
        </p:nvSpPr>
        <p:spPr bwMode="auto">
          <a:xfrm>
            <a:off x="4286250" y="4703763"/>
            <a:ext cx="22145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3300"/>
                </a:solidFill>
                <a:latin typeface="Arial" charset="0"/>
              </a:rPr>
              <a:t> Dry - Ash </a:t>
            </a:r>
          </a:p>
        </p:txBody>
      </p:sp>
      <p:sp>
        <p:nvSpPr>
          <p:cNvPr id="166926" name="Text Box 14"/>
          <p:cNvSpPr txBox="1">
            <a:spLocks noChangeArrowheads="1"/>
          </p:cNvSpPr>
          <p:nvPr/>
        </p:nvSpPr>
        <p:spPr bwMode="auto">
          <a:xfrm>
            <a:off x="6505575" y="4911725"/>
            <a:ext cx="160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3300"/>
                </a:solidFill>
                <a:latin typeface="Arial" charset="0"/>
              </a:rPr>
              <a:t>X 100%</a:t>
            </a:r>
          </a:p>
        </p:txBody>
      </p:sp>
      <p:sp>
        <p:nvSpPr>
          <p:cNvPr id="166927" name="Text Box 15"/>
          <p:cNvSpPr txBox="1">
            <a:spLocks noChangeArrowheads="1"/>
          </p:cNvSpPr>
          <p:nvPr/>
        </p:nvSpPr>
        <p:spPr bwMode="auto">
          <a:xfrm>
            <a:off x="4852988" y="5175250"/>
            <a:ext cx="8620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3300"/>
                </a:solidFill>
                <a:latin typeface="Arial" charset="0"/>
              </a:rPr>
              <a:t>Dry</a:t>
            </a:r>
          </a:p>
        </p:txBody>
      </p:sp>
      <p:sp>
        <p:nvSpPr>
          <p:cNvPr id="166928" name="Line 16"/>
          <p:cNvSpPr>
            <a:spLocks noChangeShapeType="1"/>
          </p:cNvSpPr>
          <p:nvPr/>
        </p:nvSpPr>
        <p:spPr bwMode="auto">
          <a:xfrm>
            <a:off x="4424363" y="5245100"/>
            <a:ext cx="1828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1845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wd">
                                    <p:tmPct val="100000"/>
                                  </p:iterate>
                                  <p:childTnLst>
                                    <p:set>
                                      <p:cBhvr>
                                        <p:cTn id="6" dur="1" fill="hold">
                                          <p:stCondLst>
                                            <p:cond delay="0"/>
                                          </p:stCondLst>
                                        </p:cTn>
                                        <p:tgtEl>
                                          <p:spTgt spid="166914"/>
                                        </p:tgtEl>
                                        <p:attrNameLst>
                                          <p:attrName>style.visibility</p:attrName>
                                        </p:attrNameLst>
                                      </p:cBhvr>
                                      <p:to>
                                        <p:strVal val="visible"/>
                                      </p:to>
                                    </p:set>
                                    <p:anim calcmode="lin" valueType="num">
                                      <p:cBhvr>
                                        <p:cTn id="7" dur="300" fill="hold"/>
                                        <p:tgtEl>
                                          <p:spTgt spid="166914"/>
                                        </p:tgtEl>
                                        <p:attrNameLst>
                                          <p:attrName>ppt_w</p:attrName>
                                        </p:attrNameLst>
                                      </p:cBhvr>
                                      <p:tavLst>
                                        <p:tav tm="0">
                                          <p:val>
                                            <p:fltVal val="0"/>
                                          </p:val>
                                        </p:tav>
                                        <p:tav tm="100000">
                                          <p:val>
                                            <p:strVal val="#ppt_w"/>
                                          </p:val>
                                        </p:tav>
                                      </p:tavLst>
                                    </p:anim>
                                    <p:anim calcmode="lin" valueType="num">
                                      <p:cBhvr>
                                        <p:cTn id="8" dur="300" fill="hold"/>
                                        <p:tgtEl>
                                          <p:spTgt spid="1669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66915"/>
                                        </p:tgtEl>
                                        <p:attrNameLst>
                                          <p:attrName>style.visibility</p:attrName>
                                        </p:attrNameLst>
                                      </p:cBhvr>
                                      <p:to>
                                        <p:strVal val="visible"/>
                                      </p:to>
                                    </p:set>
                                    <p:animEffect transition="in" filter="wipe(left)">
                                      <p:cBhvr>
                                        <p:cTn id="13" dur="500"/>
                                        <p:tgtEl>
                                          <p:spTgt spid="1669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type="wd">
                                    <p:tmPct val="100000"/>
                                  </p:iterate>
                                  <p:childTnLst>
                                    <p:set>
                                      <p:cBhvr>
                                        <p:cTn id="17" dur="1" fill="hold">
                                          <p:stCondLst>
                                            <p:cond delay="0"/>
                                          </p:stCondLst>
                                        </p:cTn>
                                        <p:tgtEl>
                                          <p:spTgt spid="166919"/>
                                        </p:tgtEl>
                                        <p:attrNameLst>
                                          <p:attrName>style.visibility</p:attrName>
                                        </p:attrNameLst>
                                      </p:cBhvr>
                                      <p:to>
                                        <p:strVal val="visible"/>
                                      </p:to>
                                    </p:set>
                                    <p:anim calcmode="lin" valueType="num">
                                      <p:cBhvr additive="base">
                                        <p:cTn id="18" dur="300" fill="hold"/>
                                        <p:tgtEl>
                                          <p:spTgt spid="166919"/>
                                        </p:tgtEl>
                                        <p:attrNameLst>
                                          <p:attrName>ppt_x</p:attrName>
                                        </p:attrNameLst>
                                      </p:cBhvr>
                                      <p:tavLst>
                                        <p:tav tm="0">
                                          <p:val>
                                            <p:strVal val="0-#ppt_w/2"/>
                                          </p:val>
                                        </p:tav>
                                        <p:tav tm="100000">
                                          <p:val>
                                            <p:strVal val="#ppt_x"/>
                                          </p:val>
                                        </p:tav>
                                      </p:tavLst>
                                    </p:anim>
                                    <p:anim calcmode="lin" valueType="num">
                                      <p:cBhvr additive="base">
                                        <p:cTn id="19" dur="300" fill="hold"/>
                                        <p:tgtEl>
                                          <p:spTgt spid="16691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iterate type="wd">
                                    <p:tmPct val="100000"/>
                                  </p:iterate>
                                  <p:childTnLst>
                                    <p:set>
                                      <p:cBhvr>
                                        <p:cTn id="23" dur="1" fill="hold">
                                          <p:stCondLst>
                                            <p:cond delay="0"/>
                                          </p:stCondLst>
                                        </p:cTn>
                                        <p:tgtEl>
                                          <p:spTgt spid="166920"/>
                                        </p:tgtEl>
                                        <p:attrNameLst>
                                          <p:attrName>style.visibility</p:attrName>
                                        </p:attrNameLst>
                                      </p:cBhvr>
                                      <p:to>
                                        <p:strVal val="visible"/>
                                      </p:to>
                                    </p:set>
                                    <p:anim calcmode="lin" valueType="num">
                                      <p:cBhvr additive="base">
                                        <p:cTn id="24" dur="300" fill="hold"/>
                                        <p:tgtEl>
                                          <p:spTgt spid="166920"/>
                                        </p:tgtEl>
                                        <p:attrNameLst>
                                          <p:attrName>ppt_x</p:attrName>
                                        </p:attrNameLst>
                                      </p:cBhvr>
                                      <p:tavLst>
                                        <p:tav tm="0">
                                          <p:val>
                                            <p:strVal val="1+#ppt_w/2"/>
                                          </p:val>
                                        </p:tav>
                                        <p:tav tm="100000">
                                          <p:val>
                                            <p:strVal val="#ppt_x"/>
                                          </p:val>
                                        </p:tav>
                                      </p:tavLst>
                                    </p:anim>
                                    <p:anim calcmode="lin" valueType="num">
                                      <p:cBhvr additive="base">
                                        <p:cTn id="25" dur="300" fill="hold"/>
                                        <p:tgtEl>
                                          <p:spTgt spid="16692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6921"/>
                                        </p:tgtEl>
                                        <p:attrNameLst>
                                          <p:attrName>style.visibility</p:attrName>
                                        </p:attrNameLst>
                                      </p:cBhvr>
                                      <p:to>
                                        <p:strVal val="visible"/>
                                      </p:to>
                                    </p:set>
                                    <p:animEffect transition="in" filter="wipe(left)">
                                      <p:cBhvr>
                                        <p:cTn id="30" dur="500"/>
                                        <p:tgtEl>
                                          <p:spTgt spid="1669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wd">
                                    <p:tmPct val="100000"/>
                                  </p:iterate>
                                  <p:childTnLst>
                                    <p:set>
                                      <p:cBhvr>
                                        <p:cTn id="34" dur="1" fill="hold">
                                          <p:stCondLst>
                                            <p:cond delay="0"/>
                                          </p:stCondLst>
                                        </p:cTn>
                                        <p:tgtEl>
                                          <p:spTgt spid="166922"/>
                                        </p:tgtEl>
                                        <p:attrNameLst>
                                          <p:attrName>style.visibility</p:attrName>
                                        </p:attrNameLst>
                                      </p:cBhvr>
                                      <p:to>
                                        <p:strVal val="visible"/>
                                      </p:to>
                                    </p:set>
                                    <p:anim calcmode="lin" valueType="num">
                                      <p:cBhvr additive="base">
                                        <p:cTn id="35" dur="300" fill="hold"/>
                                        <p:tgtEl>
                                          <p:spTgt spid="166922"/>
                                        </p:tgtEl>
                                        <p:attrNameLst>
                                          <p:attrName>ppt_x</p:attrName>
                                        </p:attrNameLst>
                                      </p:cBhvr>
                                      <p:tavLst>
                                        <p:tav tm="0">
                                          <p:val>
                                            <p:strVal val="1+#ppt_w/2"/>
                                          </p:val>
                                        </p:tav>
                                        <p:tav tm="100000">
                                          <p:val>
                                            <p:strVal val="#ppt_x"/>
                                          </p:val>
                                        </p:tav>
                                      </p:tavLst>
                                    </p:anim>
                                    <p:anim calcmode="lin" valueType="num">
                                      <p:cBhvr additive="base">
                                        <p:cTn id="36" dur="300" fill="hold"/>
                                        <p:tgtEl>
                                          <p:spTgt spid="16692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6923"/>
                                        </p:tgtEl>
                                        <p:attrNameLst>
                                          <p:attrName>style.visibility</p:attrName>
                                        </p:attrNameLst>
                                      </p:cBhvr>
                                      <p:to>
                                        <p:strVal val="visible"/>
                                      </p:to>
                                    </p:set>
                                    <p:anim calcmode="lin" valueType="num">
                                      <p:cBhvr additive="base">
                                        <p:cTn id="41" dur="500" fill="hold"/>
                                        <p:tgtEl>
                                          <p:spTgt spid="166923"/>
                                        </p:tgtEl>
                                        <p:attrNameLst>
                                          <p:attrName>ppt_x</p:attrName>
                                        </p:attrNameLst>
                                      </p:cBhvr>
                                      <p:tavLst>
                                        <p:tav tm="0">
                                          <p:val>
                                            <p:strVal val="1+#ppt_w/2"/>
                                          </p:val>
                                        </p:tav>
                                        <p:tav tm="100000">
                                          <p:val>
                                            <p:strVal val="#ppt_x"/>
                                          </p:val>
                                        </p:tav>
                                      </p:tavLst>
                                    </p:anim>
                                    <p:anim calcmode="lin" valueType="num">
                                      <p:cBhvr additive="base">
                                        <p:cTn id="42" dur="500" fill="hold"/>
                                        <p:tgtEl>
                                          <p:spTgt spid="16692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iterate type="wd">
                                    <p:tmPct val="100000"/>
                                  </p:iterate>
                                  <p:childTnLst>
                                    <p:set>
                                      <p:cBhvr>
                                        <p:cTn id="46" dur="1" fill="hold">
                                          <p:stCondLst>
                                            <p:cond delay="0"/>
                                          </p:stCondLst>
                                        </p:cTn>
                                        <p:tgtEl>
                                          <p:spTgt spid="166924"/>
                                        </p:tgtEl>
                                        <p:attrNameLst>
                                          <p:attrName>style.visibility</p:attrName>
                                        </p:attrNameLst>
                                      </p:cBhvr>
                                      <p:to>
                                        <p:strVal val="visible"/>
                                      </p:to>
                                    </p:set>
                                    <p:anim calcmode="lin" valueType="num">
                                      <p:cBhvr additive="base">
                                        <p:cTn id="47" dur="300" fill="hold"/>
                                        <p:tgtEl>
                                          <p:spTgt spid="166924"/>
                                        </p:tgtEl>
                                        <p:attrNameLst>
                                          <p:attrName>ppt_x</p:attrName>
                                        </p:attrNameLst>
                                      </p:cBhvr>
                                      <p:tavLst>
                                        <p:tav tm="0">
                                          <p:val>
                                            <p:strVal val="0-#ppt_w/2"/>
                                          </p:val>
                                        </p:tav>
                                        <p:tav tm="100000">
                                          <p:val>
                                            <p:strVal val="#ppt_x"/>
                                          </p:val>
                                        </p:tav>
                                      </p:tavLst>
                                    </p:anim>
                                    <p:anim calcmode="lin" valueType="num">
                                      <p:cBhvr additive="base">
                                        <p:cTn id="48" dur="300" fill="hold"/>
                                        <p:tgtEl>
                                          <p:spTgt spid="16692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iterate type="wd">
                                    <p:tmPct val="100000"/>
                                  </p:iterate>
                                  <p:childTnLst>
                                    <p:set>
                                      <p:cBhvr>
                                        <p:cTn id="52" dur="1" fill="hold">
                                          <p:stCondLst>
                                            <p:cond delay="0"/>
                                          </p:stCondLst>
                                        </p:cTn>
                                        <p:tgtEl>
                                          <p:spTgt spid="166925"/>
                                        </p:tgtEl>
                                        <p:attrNameLst>
                                          <p:attrName>style.visibility</p:attrName>
                                        </p:attrNameLst>
                                      </p:cBhvr>
                                      <p:to>
                                        <p:strVal val="visible"/>
                                      </p:to>
                                    </p:set>
                                    <p:anim calcmode="lin" valueType="num">
                                      <p:cBhvr additive="base">
                                        <p:cTn id="53" dur="300" fill="hold"/>
                                        <p:tgtEl>
                                          <p:spTgt spid="166925"/>
                                        </p:tgtEl>
                                        <p:attrNameLst>
                                          <p:attrName>ppt_x</p:attrName>
                                        </p:attrNameLst>
                                      </p:cBhvr>
                                      <p:tavLst>
                                        <p:tav tm="0">
                                          <p:val>
                                            <p:strVal val="1+#ppt_w/2"/>
                                          </p:val>
                                        </p:tav>
                                        <p:tav tm="100000">
                                          <p:val>
                                            <p:strVal val="#ppt_x"/>
                                          </p:val>
                                        </p:tav>
                                      </p:tavLst>
                                    </p:anim>
                                    <p:anim calcmode="lin" valueType="num">
                                      <p:cBhvr additive="base">
                                        <p:cTn id="54" dur="300" fill="hold"/>
                                        <p:tgtEl>
                                          <p:spTgt spid="16692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6928"/>
                                        </p:tgtEl>
                                        <p:attrNameLst>
                                          <p:attrName>style.visibility</p:attrName>
                                        </p:attrNameLst>
                                      </p:cBhvr>
                                      <p:to>
                                        <p:strVal val="visible"/>
                                      </p:to>
                                    </p:set>
                                    <p:animEffect transition="in" filter="wipe(left)">
                                      <p:cBhvr>
                                        <p:cTn id="59" dur="500"/>
                                        <p:tgtEl>
                                          <p:spTgt spid="1669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6927"/>
                                        </p:tgtEl>
                                        <p:attrNameLst>
                                          <p:attrName>style.visibility</p:attrName>
                                        </p:attrNameLst>
                                      </p:cBhvr>
                                      <p:to>
                                        <p:strVal val="visible"/>
                                      </p:to>
                                    </p:set>
                                    <p:anim calcmode="lin" valueType="num">
                                      <p:cBhvr additive="base">
                                        <p:cTn id="64" dur="500" fill="hold"/>
                                        <p:tgtEl>
                                          <p:spTgt spid="166927"/>
                                        </p:tgtEl>
                                        <p:attrNameLst>
                                          <p:attrName>ppt_x</p:attrName>
                                        </p:attrNameLst>
                                      </p:cBhvr>
                                      <p:tavLst>
                                        <p:tav tm="0">
                                          <p:val>
                                            <p:strVal val="#ppt_x"/>
                                          </p:val>
                                        </p:tav>
                                        <p:tav tm="100000">
                                          <p:val>
                                            <p:strVal val="#ppt_x"/>
                                          </p:val>
                                        </p:tav>
                                      </p:tavLst>
                                    </p:anim>
                                    <p:anim calcmode="lin" valueType="num">
                                      <p:cBhvr additive="base">
                                        <p:cTn id="65" dur="500" fill="hold"/>
                                        <p:tgtEl>
                                          <p:spTgt spid="166927"/>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66926"/>
                                        </p:tgtEl>
                                        <p:attrNameLst>
                                          <p:attrName>style.visibility</p:attrName>
                                        </p:attrNameLst>
                                      </p:cBhvr>
                                      <p:to>
                                        <p:strVal val="visible"/>
                                      </p:to>
                                    </p:set>
                                    <p:anim calcmode="lin" valueType="num">
                                      <p:cBhvr additive="base">
                                        <p:cTn id="70" dur="500" fill="hold"/>
                                        <p:tgtEl>
                                          <p:spTgt spid="166926"/>
                                        </p:tgtEl>
                                        <p:attrNameLst>
                                          <p:attrName>ppt_x</p:attrName>
                                        </p:attrNameLst>
                                      </p:cBhvr>
                                      <p:tavLst>
                                        <p:tav tm="0">
                                          <p:val>
                                            <p:strVal val="1+#ppt_w/2"/>
                                          </p:val>
                                        </p:tav>
                                        <p:tav tm="100000">
                                          <p:val>
                                            <p:strVal val="#ppt_x"/>
                                          </p:val>
                                        </p:tav>
                                      </p:tavLst>
                                    </p:anim>
                                    <p:anim calcmode="lin" valueType="num">
                                      <p:cBhvr additive="base">
                                        <p:cTn id="71" dur="500" fill="hold"/>
                                        <p:tgtEl>
                                          <p:spTgt spid="166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9" grpId="0" autoUpdateAnimBg="0"/>
      <p:bldP spid="166920" grpId="0" autoUpdateAnimBg="0"/>
      <p:bldP spid="166921" grpId="0" animBg="1"/>
      <p:bldP spid="166922" grpId="0" autoUpdateAnimBg="0"/>
      <p:bldP spid="166923" grpId="0" autoUpdateAnimBg="0"/>
      <p:bldP spid="166924" grpId="0" autoUpdateAnimBg="0"/>
      <p:bldP spid="166925" grpId="0" autoUpdateAnimBg="0"/>
      <p:bldP spid="166926" grpId="0" autoUpdateAnimBg="0"/>
      <p:bldP spid="166927" grpId="0" autoUpdateAnimBg="0"/>
      <p:bldP spid="1669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descr="Large confetti"/>
          <p:cNvSpPr>
            <a:spLocks noChangeArrowheads="1"/>
          </p:cNvSpPr>
          <p:nvPr/>
        </p:nvSpPr>
        <p:spPr bwMode="auto">
          <a:xfrm>
            <a:off x="1258888" y="981075"/>
            <a:ext cx="1612900" cy="3595688"/>
          </a:xfrm>
          <a:prstGeom prst="rect">
            <a:avLst/>
          </a:prstGeom>
          <a:pattFill prst="lgConfetti">
            <a:fgClr>
              <a:srgbClr val="FFC00F"/>
            </a:fgClr>
            <a:bgClr>
              <a:schemeClr val="bg1"/>
            </a:bgClr>
          </a:patt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p>
        </p:txBody>
      </p:sp>
      <p:sp>
        <p:nvSpPr>
          <p:cNvPr id="167939" name="Rectangle 3" descr="Cork"/>
          <p:cNvSpPr>
            <a:spLocks noChangeArrowheads="1"/>
          </p:cNvSpPr>
          <p:nvPr/>
        </p:nvSpPr>
        <p:spPr bwMode="auto">
          <a:xfrm>
            <a:off x="1262063" y="4043363"/>
            <a:ext cx="1612900" cy="534987"/>
          </a:xfrm>
          <a:prstGeom prst="rect">
            <a:avLst/>
          </a:prstGeom>
          <a:blipFill dpi="0" rotWithShape="0">
            <a:blip r:embed="rId2"/>
            <a:srcRect/>
            <a:tile tx="0" ty="0" sx="100000" sy="100000" flip="none" algn="tl"/>
          </a:blip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7940" name="Rectangle 4" descr="Cork"/>
          <p:cNvSpPr>
            <a:spLocks noChangeArrowheads="1"/>
          </p:cNvSpPr>
          <p:nvPr/>
        </p:nvSpPr>
        <p:spPr bwMode="auto">
          <a:xfrm>
            <a:off x="3948113" y="2935288"/>
            <a:ext cx="1571625" cy="2763837"/>
          </a:xfrm>
          <a:prstGeom prst="rect">
            <a:avLst/>
          </a:prstGeom>
          <a:blipFill dpi="0" rotWithShape="0">
            <a:blip r:embed="rId2"/>
            <a:srcRect/>
            <a:tile tx="0" ty="0" sx="100000" sy="100000" flip="none" algn="tl"/>
          </a:blip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7941" name="Rectangle 5" descr="Bouquet"/>
          <p:cNvSpPr>
            <a:spLocks noChangeArrowheads="1"/>
          </p:cNvSpPr>
          <p:nvPr/>
        </p:nvSpPr>
        <p:spPr bwMode="auto">
          <a:xfrm>
            <a:off x="6850063" y="1822450"/>
            <a:ext cx="1571625" cy="1817688"/>
          </a:xfrm>
          <a:prstGeom prst="rect">
            <a:avLst/>
          </a:prstGeom>
          <a:blipFill dpi="0" rotWithShape="0">
            <a:blip r:embed="rId3"/>
            <a:srcRect/>
            <a:tile tx="0" ty="0" sx="100000" sy="100000" flip="none" algn="tl"/>
          </a:blip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7942" name="Rectangle 6" descr="Granite"/>
          <p:cNvSpPr>
            <a:spLocks noChangeArrowheads="1"/>
          </p:cNvSpPr>
          <p:nvPr/>
        </p:nvSpPr>
        <p:spPr bwMode="auto">
          <a:xfrm>
            <a:off x="6838950" y="4803775"/>
            <a:ext cx="1571625" cy="1150938"/>
          </a:xfrm>
          <a:prstGeom prst="rect">
            <a:avLst/>
          </a:prstGeom>
          <a:blipFill dpi="0" rotWithShape="0">
            <a:blip r:embed="rId4"/>
            <a:srcRect/>
            <a:tile tx="0" ty="0" sx="100000" sy="100000" flip="none" algn="tl"/>
          </a:blip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7943" name="Line 7"/>
          <p:cNvSpPr>
            <a:spLocks noChangeShapeType="1"/>
          </p:cNvSpPr>
          <p:nvPr/>
        </p:nvSpPr>
        <p:spPr bwMode="auto">
          <a:xfrm flipV="1">
            <a:off x="5773738" y="3043238"/>
            <a:ext cx="925512" cy="771525"/>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4" name="Line 8"/>
          <p:cNvSpPr>
            <a:spLocks noChangeShapeType="1"/>
          </p:cNvSpPr>
          <p:nvPr/>
        </p:nvSpPr>
        <p:spPr bwMode="auto">
          <a:xfrm>
            <a:off x="5722938" y="4327525"/>
            <a:ext cx="976312" cy="750888"/>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5" name="AutoShape 9"/>
          <p:cNvSpPr>
            <a:spLocks/>
          </p:cNvSpPr>
          <p:nvPr/>
        </p:nvSpPr>
        <p:spPr bwMode="auto">
          <a:xfrm>
            <a:off x="3038475" y="2917825"/>
            <a:ext cx="593725" cy="2817813"/>
          </a:xfrm>
          <a:prstGeom prst="leftBrace">
            <a:avLst>
              <a:gd name="adj1" fmla="val 39550"/>
              <a:gd name="adj2" fmla="val 50051"/>
            </a:avLst>
          </a:prstGeom>
          <a:noFill/>
          <a:ln w="50800">
            <a:solidFill>
              <a:schemeClr val="tx1"/>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7946" name="Text Box 10"/>
          <p:cNvSpPr txBox="1">
            <a:spLocks noChangeArrowheads="1"/>
          </p:cNvSpPr>
          <p:nvPr/>
        </p:nvSpPr>
        <p:spPr bwMode="auto">
          <a:xfrm>
            <a:off x="2420938" y="6372225"/>
            <a:ext cx="42529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00CC"/>
                </a:solidFill>
                <a:latin typeface="Arial" charset="0"/>
              </a:rPr>
              <a:t>SLUDGE SOLIDS DIAGRAM</a:t>
            </a:r>
          </a:p>
        </p:txBody>
      </p:sp>
      <p:sp>
        <p:nvSpPr>
          <p:cNvPr id="167947" name="Text Box 11"/>
          <p:cNvSpPr txBox="1">
            <a:spLocks noChangeArrowheads="1"/>
          </p:cNvSpPr>
          <p:nvPr/>
        </p:nvSpPr>
        <p:spPr bwMode="auto">
          <a:xfrm>
            <a:off x="1441450" y="66675"/>
            <a:ext cx="1212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763B00"/>
                </a:solidFill>
              </a:rPr>
              <a:t>Sludge</a:t>
            </a:r>
          </a:p>
        </p:txBody>
      </p:sp>
      <p:sp>
        <p:nvSpPr>
          <p:cNvPr id="167948" name="Text Box 12"/>
          <p:cNvSpPr txBox="1">
            <a:spLocks noChangeArrowheads="1"/>
          </p:cNvSpPr>
          <p:nvPr/>
        </p:nvSpPr>
        <p:spPr bwMode="auto">
          <a:xfrm>
            <a:off x="1751013" y="4076700"/>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latin typeface="Arial" charset="0"/>
              </a:rPr>
              <a:t>Solids</a:t>
            </a:r>
          </a:p>
        </p:txBody>
      </p:sp>
      <p:sp>
        <p:nvSpPr>
          <p:cNvPr id="167949" name="Text Box 13"/>
          <p:cNvSpPr txBox="1">
            <a:spLocks noChangeArrowheads="1"/>
          </p:cNvSpPr>
          <p:nvPr/>
        </p:nvSpPr>
        <p:spPr bwMode="auto">
          <a:xfrm>
            <a:off x="1298575" y="4083050"/>
            <a:ext cx="62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latin typeface="Arial" charset="0"/>
              </a:rPr>
              <a:t>6%</a:t>
            </a:r>
          </a:p>
        </p:txBody>
      </p:sp>
      <p:sp>
        <p:nvSpPr>
          <p:cNvPr id="167950" name="Rectangle 14" descr="Water droplets"/>
          <p:cNvSpPr>
            <a:spLocks noChangeArrowheads="1"/>
          </p:cNvSpPr>
          <p:nvPr/>
        </p:nvSpPr>
        <p:spPr bwMode="auto">
          <a:xfrm>
            <a:off x="1258888" y="981075"/>
            <a:ext cx="1612900" cy="3055938"/>
          </a:xfrm>
          <a:prstGeom prst="rect">
            <a:avLst/>
          </a:prstGeom>
          <a:blipFill dpi="0" rotWithShape="0">
            <a:blip r:embed="rId5"/>
            <a:srcRect/>
            <a:tile tx="0" ty="0" sx="100000" sy="100000" flip="none" algn="tl"/>
          </a:blipFill>
          <a:ln w="508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p>
        </p:txBody>
      </p:sp>
      <p:sp>
        <p:nvSpPr>
          <p:cNvPr id="167951" name="Text Box 15"/>
          <p:cNvSpPr txBox="1">
            <a:spLocks noChangeArrowheads="1"/>
          </p:cNvSpPr>
          <p:nvPr/>
        </p:nvSpPr>
        <p:spPr bwMode="auto">
          <a:xfrm>
            <a:off x="1231900" y="215582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latin typeface="Arial" charset="0"/>
              </a:rPr>
              <a:t>94%</a:t>
            </a:r>
          </a:p>
        </p:txBody>
      </p:sp>
      <p:sp>
        <p:nvSpPr>
          <p:cNvPr id="167952" name="Text Box 16"/>
          <p:cNvSpPr txBox="1">
            <a:spLocks noChangeArrowheads="1"/>
          </p:cNvSpPr>
          <p:nvPr/>
        </p:nvSpPr>
        <p:spPr bwMode="auto">
          <a:xfrm>
            <a:off x="1868488" y="21463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latin typeface="Arial" charset="0"/>
              </a:rPr>
              <a:t>Water</a:t>
            </a:r>
          </a:p>
        </p:txBody>
      </p:sp>
      <p:sp>
        <p:nvSpPr>
          <p:cNvPr id="167953" name="Text Box 17"/>
          <p:cNvSpPr txBox="1">
            <a:spLocks noChangeArrowheads="1"/>
          </p:cNvSpPr>
          <p:nvPr/>
        </p:nvSpPr>
        <p:spPr bwMode="auto">
          <a:xfrm>
            <a:off x="1520825" y="438150"/>
            <a:ext cx="1098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100 #</a:t>
            </a:r>
          </a:p>
        </p:txBody>
      </p:sp>
      <p:sp>
        <p:nvSpPr>
          <p:cNvPr id="167954" name="Text Box 18"/>
          <p:cNvSpPr txBox="1">
            <a:spLocks noChangeArrowheads="1"/>
          </p:cNvSpPr>
          <p:nvPr/>
        </p:nvSpPr>
        <p:spPr bwMode="auto">
          <a:xfrm>
            <a:off x="390525" y="4006850"/>
            <a:ext cx="692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6 #</a:t>
            </a:r>
          </a:p>
        </p:txBody>
      </p:sp>
      <p:sp>
        <p:nvSpPr>
          <p:cNvPr id="167955" name="Text Box 19"/>
          <p:cNvSpPr txBox="1">
            <a:spLocks noChangeArrowheads="1"/>
          </p:cNvSpPr>
          <p:nvPr/>
        </p:nvSpPr>
        <p:spPr bwMode="auto">
          <a:xfrm>
            <a:off x="338138" y="2071688"/>
            <a:ext cx="895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94 #</a:t>
            </a:r>
          </a:p>
        </p:txBody>
      </p:sp>
      <p:sp>
        <p:nvSpPr>
          <p:cNvPr id="167956" name="Text Box 20"/>
          <p:cNvSpPr txBox="1">
            <a:spLocks noChangeArrowheads="1"/>
          </p:cNvSpPr>
          <p:nvPr/>
        </p:nvSpPr>
        <p:spPr bwMode="auto">
          <a:xfrm>
            <a:off x="4073525" y="3925888"/>
            <a:ext cx="1317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latin typeface="Arial" charset="0"/>
              </a:rPr>
              <a:t>TOTAL</a:t>
            </a:r>
          </a:p>
          <a:p>
            <a:pPr algn="ctr"/>
            <a:r>
              <a:rPr lang="en-US" altLang="en-US" sz="2400">
                <a:latin typeface="Arial" charset="0"/>
              </a:rPr>
              <a:t>SOLIDS</a:t>
            </a:r>
          </a:p>
        </p:txBody>
      </p:sp>
      <p:sp>
        <p:nvSpPr>
          <p:cNvPr id="167957" name="Text Box 21"/>
          <p:cNvSpPr txBox="1">
            <a:spLocks noChangeArrowheads="1"/>
          </p:cNvSpPr>
          <p:nvPr/>
        </p:nvSpPr>
        <p:spPr bwMode="auto">
          <a:xfrm>
            <a:off x="4429125" y="2338388"/>
            <a:ext cx="692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6 #</a:t>
            </a:r>
          </a:p>
        </p:txBody>
      </p:sp>
      <p:sp>
        <p:nvSpPr>
          <p:cNvPr id="167958" name="Text Box 22"/>
          <p:cNvSpPr txBox="1">
            <a:spLocks noChangeArrowheads="1"/>
          </p:cNvSpPr>
          <p:nvPr/>
        </p:nvSpPr>
        <p:spPr bwMode="auto">
          <a:xfrm>
            <a:off x="7159625" y="5421313"/>
            <a:ext cx="935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latin typeface="Arial" charset="0"/>
              </a:rPr>
              <a:t>ASH</a:t>
            </a:r>
          </a:p>
        </p:txBody>
      </p:sp>
      <p:sp>
        <p:nvSpPr>
          <p:cNvPr id="167959" name="Text Box 23"/>
          <p:cNvSpPr txBox="1">
            <a:spLocks noChangeArrowheads="1"/>
          </p:cNvSpPr>
          <p:nvPr/>
        </p:nvSpPr>
        <p:spPr bwMode="auto">
          <a:xfrm>
            <a:off x="6843713" y="2733675"/>
            <a:ext cx="15668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200">
                <a:latin typeface="Arial" charset="0"/>
              </a:rPr>
              <a:t>VOLATILE</a:t>
            </a:r>
          </a:p>
        </p:txBody>
      </p:sp>
      <p:sp>
        <p:nvSpPr>
          <p:cNvPr id="167960" name="Text Box 24"/>
          <p:cNvSpPr txBox="1">
            <a:spLocks noChangeArrowheads="1"/>
          </p:cNvSpPr>
          <p:nvPr/>
        </p:nvSpPr>
        <p:spPr bwMode="auto">
          <a:xfrm>
            <a:off x="7215188" y="2308225"/>
            <a:ext cx="9953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latin typeface="Arial" charset="0"/>
              </a:rPr>
              <a:t>70 %</a:t>
            </a:r>
          </a:p>
        </p:txBody>
      </p:sp>
      <p:sp>
        <p:nvSpPr>
          <p:cNvPr id="167961" name="Text Box 25"/>
          <p:cNvSpPr txBox="1">
            <a:spLocks noChangeArrowheads="1"/>
          </p:cNvSpPr>
          <p:nvPr/>
        </p:nvSpPr>
        <p:spPr bwMode="auto">
          <a:xfrm>
            <a:off x="7175500" y="5008563"/>
            <a:ext cx="995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latin typeface="Arial" charset="0"/>
              </a:rPr>
              <a:t>30 %</a:t>
            </a:r>
          </a:p>
        </p:txBody>
      </p:sp>
      <p:sp>
        <p:nvSpPr>
          <p:cNvPr id="167962" name="Text Box 26"/>
          <p:cNvSpPr txBox="1">
            <a:spLocks noChangeArrowheads="1"/>
          </p:cNvSpPr>
          <p:nvPr/>
        </p:nvSpPr>
        <p:spPr bwMode="auto">
          <a:xfrm>
            <a:off x="7102475" y="1193800"/>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4.2 #</a:t>
            </a:r>
          </a:p>
        </p:txBody>
      </p:sp>
      <p:sp>
        <p:nvSpPr>
          <p:cNvPr id="167963" name="Text Box 27"/>
          <p:cNvSpPr txBox="1">
            <a:spLocks noChangeArrowheads="1"/>
          </p:cNvSpPr>
          <p:nvPr/>
        </p:nvSpPr>
        <p:spPr bwMode="auto">
          <a:xfrm>
            <a:off x="7162800" y="4200525"/>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1.8 #</a:t>
            </a:r>
          </a:p>
        </p:txBody>
      </p:sp>
    </p:spTree>
    <p:extLst>
      <p:ext uri="{BB962C8B-B14F-4D97-AF65-F5344CB8AC3E}">
        <p14:creationId xmlns:p14="http://schemas.microsoft.com/office/powerpoint/2010/main" val="2374794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7946"/>
                                        </p:tgtEl>
                                        <p:attrNameLst>
                                          <p:attrName>style.visibility</p:attrName>
                                        </p:attrNameLst>
                                      </p:cBhvr>
                                      <p:to>
                                        <p:strVal val="visible"/>
                                      </p:to>
                                    </p:set>
                                    <p:anim calcmode="lin" valueType="num">
                                      <p:cBhvr additive="base">
                                        <p:cTn id="7" dur="5000" fill="hold"/>
                                        <p:tgtEl>
                                          <p:spTgt spid="167946"/>
                                        </p:tgtEl>
                                        <p:attrNameLst>
                                          <p:attrName>ppt_x</p:attrName>
                                        </p:attrNameLst>
                                      </p:cBhvr>
                                      <p:tavLst>
                                        <p:tav tm="0">
                                          <p:val>
                                            <p:strVal val="#ppt_x"/>
                                          </p:val>
                                        </p:tav>
                                        <p:tav tm="100000">
                                          <p:val>
                                            <p:strVal val="#ppt_x"/>
                                          </p:val>
                                        </p:tav>
                                      </p:tavLst>
                                    </p:anim>
                                    <p:anim calcmode="lin" valueType="num">
                                      <p:cBhvr additive="base">
                                        <p:cTn id="8" dur="5000" fill="hold"/>
                                        <p:tgtEl>
                                          <p:spTgt spid="1679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7947"/>
                                        </p:tgtEl>
                                        <p:attrNameLst>
                                          <p:attrName>style.visibility</p:attrName>
                                        </p:attrNameLst>
                                      </p:cBhvr>
                                      <p:to>
                                        <p:strVal val="visible"/>
                                      </p:to>
                                    </p:set>
                                    <p:animEffect transition="in" filter="wipe(up)">
                                      <p:cBhvr>
                                        <p:cTn id="13" dur="500"/>
                                        <p:tgtEl>
                                          <p:spTgt spid="167947"/>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67938"/>
                                        </p:tgtEl>
                                        <p:attrNameLst>
                                          <p:attrName>style.visibility</p:attrName>
                                        </p:attrNameLst>
                                      </p:cBhvr>
                                      <p:to>
                                        <p:strVal val="visible"/>
                                      </p:to>
                                    </p:set>
                                    <p:animEffect transition="in" filter="wipe(down)">
                                      <p:cBhvr>
                                        <p:cTn id="17" dur="500"/>
                                        <p:tgtEl>
                                          <p:spTgt spid="1679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7939"/>
                                        </p:tgtEl>
                                        <p:attrNameLst>
                                          <p:attrName>style.visibility</p:attrName>
                                        </p:attrNameLst>
                                      </p:cBhvr>
                                      <p:to>
                                        <p:strVal val="visible"/>
                                      </p:to>
                                    </p:set>
                                    <p:animEffect transition="in" filter="wipe(down)">
                                      <p:cBhvr>
                                        <p:cTn id="22" dur="500"/>
                                        <p:tgtEl>
                                          <p:spTgt spid="167939"/>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7948"/>
                                        </p:tgtEl>
                                        <p:attrNameLst>
                                          <p:attrName>style.visibility</p:attrName>
                                        </p:attrNameLst>
                                      </p:cBhvr>
                                      <p:to>
                                        <p:strVal val="visible"/>
                                      </p:to>
                                    </p:set>
                                    <p:animEffect transition="in" filter="wipe(left)">
                                      <p:cBhvr>
                                        <p:cTn id="26" dur="500"/>
                                        <p:tgtEl>
                                          <p:spTgt spid="1679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67950"/>
                                        </p:tgtEl>
                                        <p:attrNameLst>
                                          <p:attrName>style.visibility</p:attrName>
                                        </p:attrNameLst>
                                      </p:cBhvr>
                                      <p:to>
                                        <p:strVal val="visible"/>
                                      </p:to>
                                    </p:set>
                                    <p:animEffect transition="in" filter="barn(outVertical)">
                                      <p:cBhvr>
                                        <p:cTn id="31" dur="500"/>
                                        <p:tgtEl>
                                          <p:spTgt spid="167950"/>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7952"/>
                                        </p:tgtEl>
                                        <p:attrNameLst>
                                          <p:attrName>style.visibility</p:attrName>
                                        </p:attrNameLst>
                                      </p:cBhvr>
                                      <p:to>
                                        <p:strVal val="visible"/>
                                      </p:to>
                                    </p:set>
                                    <p:animEffect transition="in" filter="wipe(left)">
                                      <p:cBhvr>
                                        <p:cTn id="35" dur="500"/>
                                        <p:tgtEl>
                                          <p:spTgt spid="1679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49"/>
                                        </p:tgtEl>
                                        <p:attrNameLst>
                                          <p:attrName>style.visibility</p:attrName>
                                        </p:attrNameLst>
                                      </p:cBhvr>
                                      <p:to>
                                        <p:strVal val="visible"/>
                                      </p:to>
                                    </p:set>
                                    <p:animEffect transition="in" filter="wipe(up)">
                                      <p:cBhvr>
                                        <p:cTn id="40" dur="500"/>
                                        <p:tgtEl>
                                          <p:spTgt spid="1679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67951"/>
                                        </p:tgtEl>
                                        <p:attrNameLst>
                                          <p:attrName>style.visibility</p:attrName>
                                        </p:attrNameLst>
                                      </p:cBhvr>
                                      <p:to>
                                        <p:strVal val="visible"/>
                                      </p:to>
                                    </p:set>
                                    <p:animEffect transition="in" filter="wipe(up)">
                                      <p:cBhvr>
                                        <p:cTn id="45" dur="500"/>
                                        <p:tgtEl>
                                          <p:spTgt spid="16795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67953"/>
                                        </p:tgtEl>
                                        <p:attrNameLst>
                                          <p:attrName>style.visibility</p:attrName>
                                        </p:attrNameLst>
                                      </p:cBhvr>
                                      <p:to>
                                        <p:strVal val="visible"/>
                                      </p:to>
                                    </p:set>
                                    <p:anim calcmode="lin" valueType="num">
                                      <p:cBhvr additive="base">
                                        <p:cTn id="50" dur="500" fill="hold"/>
                                        <p:tgtEl>
                                          <p:spTgt spid="167953"/>
                                        </p:tgtEl>
                                        <p:attrNameLst>
                                          <p:attrName>ppt_x</p:attrName>
                                        </p:attrNameLst>
                                      </p:cBhvr>
                                      <p:tavLst>
                                        <p:tav tm="0">
                                          <p:val>
                                            <p:strVal val="0-#ppt_w/2"/>
                                          </p:val>
                                        </p:tav>
                                        <p:tav tm="100000">
                                          <p:val>
                                            <p:strVal val="#ppt_x"/>
                                          </p:val>
                                        </p:tav>
                                      </p:tavLst>
                                    </p:anim>
                                    <p:anim calcmode="lin" valueType="num">
                                      <p:cBhvr additive="base">
                                        <p:cTn id="51" dur="500" fill="hold"/>
                                        <p:tgtEl>
                                          <p:spTgt spid="167953"/>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67954"/>
                                        </p:tgtEl>
                                        <p:attrNameLst>
                                          <p:attrName>style.visibility</p:attrName>
                                        </p:attrNameLst>
                                      </p:cBhvr>
                                      <p:to>
                                        <p:strVal val="visible"/>
                                      </p:to>
                                    </p:set>
                                    <p:anim calcmode="lin" valueType="num">
                                      <p:cBhvr additive="base">
                                        <p:cTn id="56" dur="500" fill="hold"/>
                                        <p:tgtEl>
                                          <p:spTgt spid="167954"/>
                                        </p:tgtEl>
                                        <p:attrNameLst>
                                          <p:attrName>ppt_x</p:attrName>
                                        </p:attrNameLst>
                                      </p:cBhvr>
                                      <p:tavLst>
                                        <p:tav tm="0">
                                          <p:val>
                                            <p:strVal val="0-#ppt_w/2"/>
                                          </p:val>
                                        </p:tav>
                                        <p:tav tm="100000">
                                          <p:val>
                                            <p:strVal val="#ppt_x"/>
                                          </p:val>
                                        </p:tav>
                                      </p:tavLst>
                                    </p:anim>
                                    <p:anim calcmode="lin" valueType="num">
                                      <p:cBhvr additive="base">
                                        <p:cTn id="57" dur="500" fill="hold"/>
                                        <p:tgtEl>
                                          <p:spTgt spid="167954"/>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67955"/>
                                        </p:tgtEl>
                                        <p:attrNameLst>
                                          <p:attrName>style.visibility</p:attrName>
                                        </p:attrNameLst>
                                      </p:cBhvr>
                                      <p:to>
                                        <p:strVal val="visible"/>
                                      </p:to>
                                    </p:set>
                                    <p:anim calcmode="lin" valueType="num">
                                      <p:cBhvr additive="base">
                                        <p:cTn id="62" dur="500" fill="hold"/>
                                        <p:tgtEl>
                                          <p:spTgt spid="167955"/>
                                        </p:tgtEl>
                                        <p:attrNameLst>
                                          <p:attrName>ppt_x</p:attrName>
                                        </p:attrNameLst>
                                      </p:cBhvr>
                                      <p:tavLst>
                                        <p:tav tm="0">
                                          <p:val>
                                            <p:strVal val="0-#ppt_w/2"/>
                                          </p:val>
                                        </p:tav>
                                        <p:tav tm="100000">
                                          <p:val>
                                            <p:strVal val="#ppt_x"/>
                                          </p:val>
                                        </p:tav>
                                      </p:tavLst>
                                    </p:anim>
                                    <p:anim calcmode="lin" valueType="num">
                                      <p:cBhvr additive="base">
                                        <p:cTn id="63" dur="500" fill="hold"/>
                                        <p:tgtEl>
                                          <p:spTgt spid="16795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42" fill="hold" grpId="0" nodeType="clickEffect">
                                  <p:stCondLst>
                                    <p:cond delay="0"/>
                                  </p:stCondLst>
                                  <p:childTnLst>
                                    <p:set>
                                      <p:cBhvr>
                                        <p:cTn id="67" dur="1" fill="hold">
                                          <p:stCondLst>
                                            <p:cond delay="0"/>
                                          </p:stCondLst>
                                        </p:cTn>
                                        <p:tgtEl>
                                          <p:spTgt spid="167945"/>
                                        </p:tgtEl>
                                        <p:attrNameLst>
                                          <p:attrName>style.visibility</p:attrName>
                                        </p:attrNameLst>
                                      </p:cBhvr>
                                      <p:to>
                                        <p:strVal val="visible"/>
                                      </p:to>
                                    </p:set>
                                    <p:animEffect transition="in" filter="barn(outHorizontal)">
                                      <p:cBhvr>
                                        <p:cTn id="68" dur="500"/>
                                        <p:tgtEl>
                                          <p:spTgt spid="167945"/>
                                        </p:tgtEl>
                                      </p:cBhvr>
                                    </p:animEffect>
                                  </p:childTnLst>
                                </p:cTn>
                              </p:par>
                            </p:childTnLst>
                          </p:cTn>
                        </p:par>
                        <p:par>
                          <p:cTn id="69" fill="hold" nodeType="afterGroup">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167940"/>
                                        </p:tgtEl>
                                        <p:attrNameLst>
                                          <p:attrName>style.visibility</p:attrName>
                                        </p:attrNameLst>
                                      </p:cBhvr>
                                      <p:to>
                                        <p:strVal val="visible"/>
                                      </p:to>
                                    </p:set>
                                    <p:animEffect transition="in" filter="dissolve">
                                      <p:cBhvr>
                                        <p:cTn id="72" dur="500"/>
                                        <p:tgtEl>
                                          <p:spTgt spid="16794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167957"/>
                                        </p:tgtEl>
                                        <p:attrNameLst>
                                          <p:attrName>style.visibility</p:attrName>
                                        </p:attrNameLst>
                                      </p:cBhvr>
                                      <p:to>
                                        <p:strVal val="visible"/>
                                      </p:to>
                                    </p:set>
                                    <p:anim calcmode="lin" valueType="num">
                                      <p:cBhvr>
                                        <p:cTn id="77" dur="500" fill="hold"/>
                                        <p:tgtEl>
                                          <p:spTgt spid="167957"/>
                                        </p:tgtEl>
                                        <p:attrNameLst>
                                          <p:attrName>ppt_w</p:attrName>
                                        </p:attrNameLst>
                                      </p:cBhvr>
                                      <p:tavLst>
                                        <p:tav tm="0">
                                          <p:val>
                                            <p:fltVal val="0"/>
                                          </p:val>
                                        </p:tav>
                                        <p:tav tm="100000">
                                          <p:val>
                                            <p:strVal val="#ppt_w"/>
                                          </p:val>
                                        </p:tav>
                                      </p:tavLst>
                                    </p:anim>
                                    <p:anim calcmode="lin" valueType="num">
                                      <p:cBhvr>
                                        <p:cTn id="78" dur="500" fill="hold"/>
                                        <p:tgtEl>
                                          <p:spTgt spid="167957"/>
                                        </p:tgtEl>
                                        <p:attrNameLst>
                                          <p:attrName>ppt_h</p:attrName>
                                        </p:attrNameLst>
                                      </p:cBhvr>
                                      <p:tavLst>
                                        <p:tav tm="0">
                                          <p:val>
                                            <p:fltVal val="0"/>
                                          </p:val>
                                        </p:tav>
                                        <p:tav tm="100000">
                                          <p:val>
                                            <p:strVal val="#ppt_h"/>
                                          </p:val>
                                        </p:tav>
                                      </p:tavLst>
                                    </p:anim>
                                    <p:anim calcmode="lin" valueType="num">
                                      <p:cBhvr>
                                        <p:cTn id="79" dur="500" fill="hold"/>
                                        <p:tgtEl>
                                          <p:spTgt spid="167957"/>
                                        </p:tgtEl>
                                        <p:attrNameLst>
                                          <p:attrName>ppt_x</p:attrName>
                                        </p:attrNameLst>
                                      </p:cBhvr>
                                      <p:tavLst>
                                        <p:tav tm="0">
                                          <p:val>
                                            <p:fltVal val="0.5"/>
                                          </p:val>
                                        </p:tav>
                                        <p:tav tm="100000">
                                          <p:val>
                                            <p:strVal val="#ppt_x"/>
                                          </p:val>
                                        </p:tav>
                                      </p:tavLst>
                                    </p:anim>
                                    <p:anim calcmode="lin" valueType="num">
                                      <p:cBhvr>
                                        <p:cTn id="80" dur="500" fill="hold"/>
                                        <p:tgtEl>
                                          <p:spTgt spid="167957"/>
                                        </p:tgtEl>
                                        <p:attrNameLst>
                                          <p:attrName>ppt_y</p:attrName>
                                        </p:attrNameLst>
                                      </p:cBhvr>
                                      <p:tavLst>
                                        <p:tav tm="0">
                                          <p:val>
                                            <p:fltVal val="0.5"/>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iterate type="lt">
                                    <p:tmPct val="100000"/>
                                  </p:iterate>
                                  <p:childTnLst>
                                    <p:set>
                                      <p:cBhvr>
                                        <p:cTn id="84" dur="1" fill="hold">
                                          <p:stCondLst>
                                            <p:cond delay="0"/>
                                          </p:stCondLst>
                                        </p:cTn>
                                        <p:tgtEl>
                                          <p:spTgt spid="167956"/>
                                        </p:tgtEl>
                                        <p:attrNameLst>
                                          <p:attrName>style.visibility</p:attrName>
                                        </p:attrNameLst>
                                      </p:cBhvr>
                                      <p:to>
                                        <p:strVal val="visible"/>
                                      </p:to>
                                    </p:set>
                                    <p:animEffect transition="in" filter="wipe(left)">
                                      <p:cBhvr>
                                        <p:cTn id="85" dur="75"/>
                                        <p:tgtEl>
                                          <p:spTgt spid="16795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67943"/>
                                        </p:tgtEl>
                                        <p:attrNameLst>
                                          <p:attrName>style.visibility</p:attrName>
                                        </p:attrNameLst>
                                      </p:cBhvr>
                                      <p:to>
                                        <p:strVal val="visible"/>
                                      </p:to>
                                    </p:set>
                                    <p:animEffect transition="in" filter="wipe(left)">
                                      <p:cBhvr>
                                        <p:cTn id="90" dur="500"/>
                                        <p:tgtEl>
                                          <p:spTgt spid="167943"/>
                                        </p:tgtEl>
                                      </p:cBhvr>
                                    </p:animEffect>
                                  </p:childTnLst>
                                </p:cTn>
                              </p:par>
                            </p:childTnLst>
                          </p:cTn>
                        </p:par>
                        <p:par>
                          <p:cTn id="91" fill="hold" nodeType="afterGroup">
                            <p:stCondLst>
                              <p:cond delay="500"/>
                            </p:stCondLst>
                            <p:childTnLst>
                              <p:par>
                                <p:cTn id="92" presetID="14" presetClass="entr" presetSubtype="10" fill="hold" grpId="0" nodeType="afterEffect">
                                  <p:stCondLst>
                                    <p:cond delay="0"/>
                                  </p:stCondLst>
                                  <p:childTnLst>
                                    <p:set>
                                      <p:cBhvr>
                                        <p:cTn id="93" dur="1" fill="hold">
                                          <p:stCondLst>
                                            <p:cond delay="0"/>
                                          </p:stCondLst>
                                        </p:cTn>
                                        <p:tgtEl>
                                          <p:spTgt spid="167941"/>
                                        </p:tgtEl>
                                        <p:attrNameLst>
                                          <p:attrName>style.visibility</p:attrName>
                                        </p:attrNameLst>
                                      </p:cBhvr>
                                      <p:to>
                                        <p:strVal val="visible"/>
                                      </p:to>
                                    </p:set>
                                    <p:animEffect transition="in" filter="randombar(horizontal)">
                                      <p:cBhvr>
                                        <p:cTn id="94" dur="500"/>
                                        <p:tgtEl>
                                          <p:spTgt spid="167941"/>
                                        </p:tgtEl>
                                      </p:cBhvr>
                                    </p:animEffect>
                                  </p:childTnLst>
                                </p:cTn>
                              </p:par>
                            </p:childTnLst>
                          </p:cTn>
                        </p:par>
                        <p:par>
                          <p:cTn id="95" fill="hold" nodeType="afterGroup">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167959"/>
                                        </p:tgtEl>
                                        <p:attrNameLst>
                                          <p:attrName>style.visibility</p:attrName>
                                        </p:attrNameLst>
                                      </p:cBhvr>
                                      <p:to>
                                        <p:strVal val="visible"/>
                                      </p:to>
                                    </p:set>
                                    <p:animEffect transition="in" filter="wipe(left)">
                                      <p:cBhvr>
                                        <p:cTn id="98" dur="500"/>
                                        <p:tgtEl>
                                          <p:spTgt spid="16795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67944"/>
                                        </p:tgtEl>
                                        <p:attrNameLst>
                                          <p:attrName>style.visibility</p:attrName>
                                        </p:attrNameLst>
                                      </p:cBhvr>
                                      <p:to>
                                        <p:strVal val="visible"/>
                                      </p:to>
                                    </p:set>
                                    <p:animEffect transition="in" filter="wipe(left)">
                                      <p:cBhvr>
                                        <p:cTn id="103" dur="500"/>
                                        <p:tgtEl>
                                          <p:spTgt spid="167944"/>
                                        </p:tgtEl>
                                      </p:cBhvr>
                                    </p:animEffect>
                                  </p:childTnLst>
                                </p:cTn>
                              </p:par>
                            </p:childTnLst>
                          </p:cTn>
                        </p:par>
                        <p:par>
                          <p:cTn id="104" fill="hold" nodeType="afterGroup">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167942"/>
                                        </p:tgtEl>
                                        <p:attrNameLst>
                                          <p:attrName>style.visibility</p:attrName>
                                        </p:attrNameLst>
                                      </p:cBhvr>
                                      <p:to>
                                        <p:strVal val="visible"/>
                                      </p:to>
                                    </p:set>
                                    <p:animEffect transition="in" filter="wipe(left)">
                                      <p:cBhvr>
                                        <p:cTn id="107" dur="500"/>
                                        <p:tgtEl>
                                          <p:spTgt spid="167942"/>
                                        </p:tgtEl>
                                      </p:cBhvr>
                                    </p:animEffect>
                                  </p:childTnLst>
                                </p:cTn>
                              </p:par>
                            </p:childTnLst>
                          </p:cTn>
                        </p:par>
                        <p:par>
                          <p:cTn id="108" fill="hold" nodeType="afterGroup">
                            <p:stCondLst>
                              <p:cond delay="1000"/>
                            </p:stCondLst>
                            <p:childTnLst>
                              <p:par>
                                <p:cTn id="109" presetID="22" presetClass="entr" presetSubtype="4" fill="hold" grpId="0" nodeType="afterEffect">
                                  <p:stCondLst>
                                    <p:cond delay="0"/>
                                  </p:stCondLst>
                                  <p:iterate type="lt">
                                    <p:tmPct val="100000"/>
                                  </p:iterate>
                                  <p:childTnLst>
                                    <p:set>
                                      <p:cBhvr>
                                        <p:cTn id="110" dur="1" fill="hold">
                                          <p:stCondLst>
                                            <p:cond delay="0"/>
                                          </p:stCondLst>
                                        </p:cTn>
                                        <p:tgtEl>
                                          <p:spTgt spid="167958"/>
                                        </p:tgtEl>
                                        <p:attrNameLst>
                                          <p:attrName>style.visibility</p:attrName>
                                        </p:attrNameLst>
                                      </p:cBhvr>
                                      <p:to>
                                        <p:strVal val="visible"/>
                                      </p:to>
                                    </p:set>
                                    <p:animEffect transition="in" filter="wipe(down)">
                                      <p:cBhvr>
                                        <p:cTn id="111" dur="75"/>
                                        <p:tgtEl>
                                          <p:spTgt spid="16795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167960"/>
                                        </p:tgtEl>
                                        <p:attrNameLst>
                                          <p:attrName>style.visibility</p:attrName>
                                        </p:attrNameLst>
                                      </p:cBhvr>
                                      <p:to>
                                        <p:strVal val="visible"/>
                                      </p:to>
                                    </p:set>
                                    <p:anim calcmode="lin" valueType="num">
                                      <p:cBhvr additive="base">
                                        <p:cTn id="116" dur="500" fill="hold"/>
                                        <p:tgtEl>
                                          <p:spTgt spid="167960"/>
                                        </p:tgtEl>
                                        <p:attrNameLst>
                                          <p:attrName>ppt_x</p:attrName>
                                        </p:attrNameLst>
                                      </p:cBhvr>
                                      <p:tavLst>
                                        <p:tav tm="0">
                                          <p:val>
                                            <p:strVal val="#ppt_x"/>
                                          </p:val>
                                        </p:tav>
                                        <p:tav tm="100000">
                                          <p:val>
                                            <p:strVal val="#ppt_x"/>
                                          </p:val>
                                        </p:tav>
                                      </p:tavLst>
                                    </p:anim>
                                    <p:anim calcmode="lin" valueType="num">
                                      <p:cBhvr additive="base">
                                        <p:cTn id="117" dur="500" fill="hold"/>
                                        <p:tgtEl>
                                          <p:spTgt spid="167960"/>
                                        </p:tgtEl>
                                        <p:attrNameLst>
                                          <p:attrName>ppt_y</p:attrName>
                                        </p:attrNameLst>
                                      </p:cBhvr>
                                      <p:tavLst>
                                        <p:tav tm="0">
                                          <p:val>
                                            <p:strVal val="0-#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167961"/>
                                        </p:tgtEl>
                                        <p:attrNameLst>
                                          <p:attrName>style.visibility</p:attrName>
                                        </p:attrNameLst>
                                      </p:cBhvr>
                                      <p:to>
                                        <p:strVal val="visible"/>
                                      </p:to>
                                    </p:set>
                                    <p:anim calcmode="lin" valueType="num">
                                      <p:cBhvr additive="base">
                                        <p:cTn id="122" dur="500" fill="hold"/>
                                        <p:tgtEl>
                                          <p:spTgt spid="167961"/>
                                        </p:tgtEl>
                                        <p:attrNameLst>
                                          <p:attrName>ppt_x</p:attrName>
                                        </p:attrNameLst>
                                      </p:cBhvr>
                                      <p:tavLst>
                                        <p:tav tm="0">
                                          <p:val>
                                            <p:strVal val="#ppt_x"/>
                                          </p:val>
                                        </p:tav>
                                        <p:tav tm="100000">
                                          <p:val>
                                            <p:strVal val="#ppt_x"/>
                                          </p:val>
                                        </p:tav>
                                      </p:tavLst>
                                    </p:anim>
                                    <p:anim calcmode="lin" valueType="num">
                                      <p:cBhvr additive="base">
                                        <p:cTn id="123" dur="500" fill="hold"/>
                                        <p:tgtEl>
                                          <p:spTgt spid="167961"/>
                                        </p:tgtEl>
                                        <p:attrNameLst>
                                          <p:attrName>ppt_y</p:attrName>
                                        </p:attrNameLst>
                                      </p:cBhvr>
                                      <p:tavLst>
                                        <p:tav tm="0">
                                          <p:val>
                                            <p:strVal val="0-#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167962"/>
                                        </p:tgtEl>
                                        <p:attrNameLst>
                                          <p:attrName>style.visibility</p:attrName>
                                        </p:attrNameLst>
                                      </p:cBhvr>
                                      <p:to>
                                        <p:strVal val="visible"/>
                                      </p:to>
                                    </p:set>
                                    <p:anim calcmode="lin" valueType="num">
                                      <p:cBhvr additive="base">
                                        <p:cTn id="128" dur="500" fill="hold"/>
                                        <p:tgtEl>
                                          <p:spTgt spid="167962"/>
                                        </p:tgtEl>
                                        <p:attrNameLst>
                                          <p:attrName>ppt_x</p:attrName>
                                        </p:attrNameLst>
                                      </p:cBhvr>
                                      <p:tavLst>
                                        <p:tav tm="0">
                                          <p:val>
                                            <p:strVal val="1+#ppt_w/2"/>
                                          </p:val>
                                        </p:tav>
                                        <p:tav tm="100000">
                                          <p:val>
                                            <p:strVal val="#ppt_x"/>
                                          </p:val>
                                        </p:tav>
                                      </p:tavLst>
                                    </p:anim>
                                    <p:anim calcmode="lin" valueType="num">
                                      <p:cBhvr additive="base">
                                        <p:cTn id="129" dur="500" fill="hold"/>
                                        <p:tgtEl>
                                          <p:spTgt spid="167962"/>
                                        </p:tgtEl>
                                        <p:attrNameLst>
                                          <p:attrName>ppt_y</p:attrName>
                                        </p:attrNameLst>
                                      </p:cBhvr>
                                      <p:tavLst>
                                        <p:tav tm="0">
                                          <p:val>
                                            <p:strVal val="#ppt_y"/>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167963"/>
                                        </p:tgtEl>
                                        <p:attrNameLst>
                                          <p:attrName>style.visibility</p:attrName>
                                        </p:attrNameLst>
                                      </p:cBhvr>
                                      <p:to>
                                        <p:strVal val="visible"/>
                                      </p:to>
                                    </p:set>
                                    <p:anim calcmode="lin" valueType="num">
                                      <p:cBhvr additive="base">
                                        <p:cTn id="134" dur="500" fill="hold"/>
                                        <p:tgtEl>
                                          <p:spTgt spid="167963"/>
                                        </p:tgtEl>
                                        <p:attrNameLst>
                                          <p:attrName>ppt_x</p:attrName>
                                        </p:attrNameLst>
                                      </p:cBhvr>
                                      <p:tavLst>
                                        <p:tav tm="0">
                                          <p:val>
                                            <p:strVal val="1+#ppt_w/2"/>
                                          </p:val>
                                        </p:tav>
                                        <p:tav tm="100000">
                                          <p:val>
                                            <p:strVal val="#ppt_x"/>
                                          </p:val>
                                        </p:tav>
                                      </p:tavLst>
                                    </p:anim>
                                    <p:anim calcmode="lin" valueType="num">
                                      <p:cBhvr additive="base">
                                        <p:cTn id="135" dur="500" fill="hold"/>
                                        <p:tgtEl>
                                          <p:spTgt spid="167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autoUpdateAnimBg="0"/>
      <p:bldP spid="167939" grpId="0" animBg="1"/>
      <p:bldP spid="167940" grpId="0" animBg="1"/>
      <p:bldP spid="167941" grpId="0" animBg="1"/>
      <p:bldP spid="167942" grpId="0" animBg="1"/>
      <p:bldP spid="167943" grpId="0" animBg="1"/>
      <p:bldP spid="167944" grpId="0" animBg="1"/>
      <p:bldP spid="167945" grpId="0" animBg="1"/>
      <p:bldP spid="167946" grpId="0" autoUpdateAnimBg="0"/>
      <p:bldP spid="167947" grpId="0" autoUpdateAnimBg="0"/>
      <p:bldP spid="167948" grpId="0" autoUpdateAnimBg="0"/>
      <p:bldP spid="167949" grpId="0" autoUpdateAnimBg="0"/>
      <p:bldP spid="167950" grpId="0" animBg="1" autoUpdateAnimBg="0"/>
      <p:bldP spid="167951" grpId="0" autoUpdateAnimBg="0"/>
      <p:bldP spid="167952" grpId="0" autoUpdateAnimBg="0"/>
      <p:bldP spid="167953" grpId="0" autoUpdateAnimBg="0"/>
      <p:bldP spid="167954" grpId="0" autoUpdateAnimBg="0"/>
      <p:bldP spid="167955" grpId="0" autoUpdateAnimBg="0"/>
      <p:bldP spid="167956" grpId="0" autoUpdateAnimBg="0"/>
      <p:bldP spid="167957" grpId="0" autoUpdateAnimBg="0"/>
      <p:bldP spid="167958" grpId="0" autoUpdateAnimBg="0"/>
      <p:bldP spid="167959" grpId="0" autoUpdateAnimBg="0"/>
      <p:bldP spid="167960" grpId="0" autoUpdateAnimBg="0"/>
      <p:bldP spid="167961" grpId="0" autoUpdateAnimBg="0"/>
      <p:bldP spid="167962" grpId="0" autoUpdateAnimBg="0"/>
      <p:bldP spid="167963"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descr="Sand"/>
          <p:cNvSpPr>
            <a:spLocks noChangeArrowheads="1"/>
          </p:cNvSpPr>
          <p:nvPr/>
        </p:nvSpPr>
        <p:spPr bwMode="auto">
          <a:xfrm>
            <a:off x="4221163" y="3738563"/>
            <a:ext cx="1808162" cy="1716087"/>
          </a:xfrm>
          <a:prstGeom prst="rect">
            <a:avLst/>
          </a:prstGeom>
          <a:blipFill dpi="0" rotWithShape="0">
            <a:blip r:embed="rId3"/>
            <a:srcRect/>
            <a:tile tx="0" ty="0" sx="100000" sy="100000" flip="none" algn="tl"/>
          </a:blip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8963" name="Text Box 3"/>
          <p:cNvSpPr txBox="1">
            <a:spLocks noChangeArrowheads="1"/>
          </p:cNvSpPr>
          <p:nvPr/>
        </p:nvSpPr>
        <p:spPr bwMode="auto">
          <a:xfrm>
            <a:off x="771525" y="6143625"/>
            <a:ext cx="75723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00CC"/>
                </a:solidFill>
                <a:latin typeface="Arial" charset="0"/>
              </a:rPr>
              <a:t>TYPICAL RESULTS OF THE DIGESTION PROCESS</a:t>
            </a:r>
          </a:p>
        </p:txBody>
      </p:sp>
      <p:sp>
        <p:nvSpPr>
          <p:cNvPr id="168964" name="Rectangle 4" descr="Stationery"/>
          <p:cNvSpPr>
            <a:spLocks noChangeArrowheads="1"/>
          </p:cNvSpPr>
          <p:nvPr/>
        </p:nvSpPr>
        <p:spPr bwMode="auto">
          <a:xfrm>
            <a:off x="1616075" y="2382838"/>
            <a:ext cx="1839913" cy="3073400"/>
          </a:xfrm>
          <a:prstGeom prst="rect">
            <a:avLst/>
          </a:prstGeom>
          <a:blipFill dpi="0" rotWithShape="0">
            <a:blip r:embed="rId4"/>
            <a:srcRect/>
            <a:tile tx="0" ty="0" sx="100000" sy="100000" flip="none" algn="tl"/>
          </a:blip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p>
        </p:txBody>
      </p:sp>
      <p:sp>
        <p:nvSpPr>
          <p:cNvPr id="168965" name="Text Box 5"/>
          <p:cNvSpPr txBox="1">
            <a:spLocks noChangeArrowheads="1"/>
          </p:cNvSpPr>
          <p:nvPr/>
        </p:nvSpPr>
        <p:spPr bwMode="auto">
          <a:xfrm>
            <a:off x="1035050" y="547688"/>
            <a:ext cx="271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u="sng">
                <a:solidFill>
                  <a:srgbClr val="996600"/>
                </a:solidFill>
                <a:latin typeface="Arial" charset="0"/>
              </a:rPr>
              <a:t>BEFORE DIGESTION</a:t>
            </a:r>
          </a:p>
        </p:txBody>
      </p:sp>
      <p:sp>
        <p:nvSpPr>
          <p:cNvPr id="168966" name="Text Box 6"/>
          <p:cNvSpPr txBox="1">
            <a:spLocks noChangeArrowheads="1"/>
          </p:cNvSpPr>
          <p:nvPr/>
        </p:nvSpPr>
        <p:spPr bwMode="auto">
          <a:xfrm>
            <a:off x="650875" y="885825"/>
            <a:ext cx="3341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100,000 Lbs. RAW SLUDGE</a:t>
            </a:r>
          </a:p>
        </p:txBody>
      </p:sp>
      <p:sp>
        <p:nvSpPr>
          <p:cNvPr id="168967" name="Text Box 7"/>
          <p:cNvSpPr txBox="1">
            <a:spLocks noChangeArrowheads="1"/>
          </p:cNvSpPr>
          <p:nvPr/>
        </p:nvSpPr>
        <p:spPr bwMode="auto">
          <a:xfrm>
            <a:off x="0" y="3027363"/>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solidFill>
                  <a:srgbClr val="996600"/>
                </a:solidFill>
              </a:rPr>
              <a:t>75%</a:t>
            </a:r>
          </a:p>
          <a:p>
            <a:pPr algn="ctr"/>
            <a:r>
              <a:rPr lang="en-US" altLang="en-US" sz="2000">
                <a:solidFill>
                  <a:srgbClr val="996600"/>
                </a:solidFill>
              </a:rPr>
              <a:t>VOLATILE</a:t>
            </a:r>
          </a:p>
        </p:txBody>
      </p:sp>
      <p:sp>
        <p:nvSpPr>
          <p:cNvPr id="168968" name="Text Box 8"/>
          <p:cNvSpPr txBox="1">
            <a:spLocks noChangeArrowheads="1"/>
          </p:cNvSpPr>
          <p:nvPr/>
        </p:nvSpPr>
        <p:spPr bwMode="auto">
          <a:xfrm>
            <a:off x="457200" y="4700588"/>
            <a:ext cx="976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solidFill>
                  <a:srgbClr val="763B00"/>
                </a:solidFill>
              </a:rPr>
              <a:t>25%</a:t>
            </a:r>
          </a:p>
          <a:p>
            <a:pPr algn="ctr"/>
            <a:r>
              <a:rPr lang="en-US" altLang="en-US" sz="2000">
                <a:solidFill>
                  <a:srgbClr val="763B00"/>
                </a:solidFill>
              </a:rPr>
              <a:t>FIXED</a:t>
            </a:r>
          </a:p>
        </p:txBody>
      </p:sp>
      <p:sp>
        <p:nvSpPr>
          <p:cNvPr id="168969" name="Rectangle 9" descr="Paper bag"/>
          <p:cNvSpPr>
            <a:spLocks noChangeArrowheads="1"/>
          </p:cNvSpPr>
          <p:nvPr/>
        </p:nvSpPr>
        <p:spPr bwMode="auto">
          <a:xfrm>
            <a:off x="1644650" y="4584700"/>
            <a:ext cx="1776413" cy="841375"/>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p>
        </p:txBody>
      </p:sp>
      <p:sp>
        <p:nvSpPr>
          <p:cNvPr id="168970" name="Rectangle 10" descr="Blue tissue paper"/>
          <p:cNvSpPr>
            <a:spLocks noChangeArrowheads="1"/>
          </p:cNvSpPr>
          <p:nvPr/>
        </p:nvSpPr>
        <p:spPr bwMode="auto">
          <a:xfrm>
            <a:off x="6656388" y="1927225"/>
            <a:ext cx="1766887" cy="1716088"/>
          </a:xfrm>
          <a:prstGeom prst="rect">
            <a:avLst/>
          </a:prstGeom>
          <a:blipFill dpi="0" rotWithShape="0">
            <a:blip r:embed="rId6"/>
            <a:srcRect/>
            <a:tile tx="0" ty="0" sx="100000" sy="100000" flip="none" algn="tl"/>
          </a:blip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8971" name="Text Box 11"/>
          <p:cNvSpPr txBox="1">
            <a:spLocks noChangeArrowheads="1"/>
          </p:cNvSpPr>
          <p:nvPr/>
        </p:nvSpPr>
        <p:spPr bwMode="auto">
          <a:xfrm>
            <a:off x="6284913" y="3776663"/>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solidFill>
                  <a:srgbClr val="996600"/>
                </a:solidFill>
              </a:rPr>
              <a:t>50%</a:t>
            </a:r>
          </a:p>
          <a:p>
            <a:pPr algn="ctr"/>
            <a:r>
              <a:rPr lang="en-US" altLang="en-US" sz="2000">
                <a:solidFill>
                  <a:srgbClr val="996600"/>
                </a:solidFill>
              </a:rPr>
              <a:t>VOLATILE</a:t>
            </a:r>
          </a:p>
        </p:txBody>
      </p:sp>
      <p:sp>
        <p:nvSpPr>
          <p:cNvPr id="168972" name="Text Box 12"/>
          <p:cNvSpPr txBox="1">
            <a:spLocks noChangeArrowheads="1"/>
          </p:cNvSpPr>
          <p:nvPr/>
        </p:nvSpPr>
        <p:spPr bwMode="auto">
          <a:xfrm>
            <a:off x="6599238" y="4648200"/>
            <a:ext cx="976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solidFill>
                  <a:srgbClr val="763B00"/>
                </a:solidFill>
              </a:rPr>
              <a:t>50%</a:t>
            </a:r>
          </a:p>
          <a:p>
            <a:pPr algn="ctr"/>
            <a:r>
              <a:rPr lang="en-US" altLang="en-US" sz="2000">
                <a:solidFill>
                  <a:srgbClr val="763B00"/>
                </a:solidFill>
              </a:rPr>
              <a:t>FIXED</a:t>
            </a:r>
          </a:p>
        </p:txBody>
      </p:sp>
      <p:sp>
        <p:nvSpPr>
          <p:cNvPr id="168973" name="Text Box 13"/>
          <p:cNvSpPr txBox="1">
            <a:spLocks noChangeArrowheads="1"/>
          </p:cNvSpPr>
          <p:nvPr/>
        </p:nvSpPr>
        <p:spPr bwMode="auto">
          <a:xfrm>
            <a:off x="1817688" y="3254375"/>
            <a:ext cx="1419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75,000 Lbs.</a:t>
            </a:r>
          </a:p>
        </p:txBody>
      </p:sp>
      <p:sp>
        <p:nvSpPr>
          <p:cNvPr id="168974" name="Text Box 14"/>
          <p:cNvSpPr txBox="1">
            <a:spLocks noChangeArrowheads="1"/>
          </p:cNvSpPr>
          <p:nvPr/>
        </p:nvSpPr>
        <p:spPr bwMode="auto">
          <a:xfrm>
            <a:off x="1816100" y="4856163"/>
            <a:ext cx="1419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25,000 Lbs.</a:t>
            </a:r>
          </a:p>
        </p:txBody>
      </p:sp>
      <p:sp>
        <p:nvSpPr>
          <p:cNvPr id="168975" name="Text Box 15"/>
          <p:cNvSpPr txBox="1">
            <a:spLocks noChangeArrowheads="1"/>
          </p:cNvSpPr>
          <p:nvPr/>
        </p:nvSpPr>
        <p:spPr bwMode="auto">
          <a:xfrm>
            <a:off x="4383088" y="3930650"/>
            <a:ext cx="1419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25,000 Lbs.</a:t>
            </a:r>
          </a:p>
        </p:txBody>
      </p:sp>
      <p:sp>
        <p:nvSpPr>
          <p:cNvPr id="168976" name="Text Box 16"/>
          <p:cNvSpPr txBox="1">
            <a:spLocks noChangeArrowheads="1"/>
          </p:cNvSpPr>
          <p:nvPr/>
        </p:nvSpPr>
        <p:spPr bwMode="auto">
          <a:xfrm>
            <a:off x="6827838" y="2551113"/>
            <a:ext cx="1419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50,000 Lbs.</a:t>
            </a:r>
          </a:p>
        </p:txBody>
      </p:sp>
      <p:sp>
        <p:nvSpPr>
          <p:cNvPr id="168977" name="Text Box 17"/>
          <p:cNvSpPr txBox="1">
            <a:spLocks noChangeArrowheads="1"/>
          </p:cNvSpPr>
          <p:nvPr/>
        </p:nvSpPr>
        <p:spPr bwMode="auto">
          <a:xfrm>
            <a:off x="3497263" y="1706563"/>
            <a:ext cx="2774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1800">
                <a:latin typeface="Arial" charset="0"/>
              </a:rPr>
              <a:t>DIGESTION CONVERTS</a:t>
            </a:r>
          </a:p>
          <a:p>
            <a:pPr algn="ctr"/>
            <a:r>
              <a:rPr lang="en-US" altLang="en-US" sz="1800">
                <a:latin typeface="Arial" charset="0"/>
              </a:rPr>
              <a:t>VOLATILES TO</a:t>
            </a:r>
          </a:p>
          <a:p>
            <a:pPr algn="ctr"/>
            <a:r>
              <a:rPr lang="en-US" altLang="en-US" sz="1800">
                <a:latin typeface="Arial" charset="0"/>
              </a:rPr>
              <a:t>CH</a:t>
            </a:r>
            <a:r>
              <a:rPr lang="en-US" altLang="en-US" sz="1800" baseline="-25000">
                <a:latin typeface="Arial" charset="0"/>
              </a:rPr>
              <a:t>4</a:t>
            </a:r>
            <a:r>
              <a:rPr lang="en-US" altLang="en-US" sz="1800">
                <a:latin typeface="Arial" charset="0"/>
              </a:rPr>
              <a:t>, CO</a:t>
            </a:r>
            <a:r>
              <a:rPr lang="en-US" altLang="en-US" sz="1800" baseline="-25000">
                <a:latin typeface="Arial" charset="0"/>
              </a:rPr>
              <a:t>2</a:t>
            </a:r>
            <a:r>
              <a:rPr lang="en-US" altLang="en-US" sz="1800">
                <a:latin typeface="Arial" charset="0"/>
              </a:rPr>
              <a:t>, AND H</a:t>
            </a:r>
            <a:r>
              <a:rPr lang="en-US" altLang="en-US" sz="1800" baseline="-25000">
                <a:latin typeface="Arial" charset="0"/>
              </a:rPr>
              <a:t>2</a:t>
            </a:r>
            <a:r>
              <a:rPr lang="en-US" altLang="en-US" sz="1800">
                <a:latin typeface="Arial" charset="0"/>
              </a:rPr>
              <a:t>O</a:t>
            </a:r>
          </a:p>
        </p:txBody>
      </p:sp>
      <p:sp>
        <p:nvSpPr>
          <p:cNvPr id="168978" name="Line 18"/>
          <p:cNvSpPr>
            <a:spLocks noChangeShapeType="1"/>
          </p:cNvSpPr>
          <p:nvPr/>
        </p:nvSpPr>
        <p:spPr bwMode="auto">
          <a:xfrm>
            <a:off x="3484563" y="2894013"/>
            <a:ext cx="1617662"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9" name="Line 19"/>
          <p:cNvSpPr>
            <a:spLocks noChangeShapeType="1"/>
          </p:cNvSpPr>
          <p:nvPr/>
        </p:nvSpPr>
        <p:spPr bwMode="auto">
          <a:xfrm>
            <a:off x="3473450" y="3021013"/>
            <a:ext cx="625475" cy="873125"/>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80" name="Text Box 20"/>
          <p:cNvSpPr txBox="1">
            <a:spLocks noChangeArrowheads="1"/>
          </p:cNvSpPr>
          <p:nvPr/>
        </p:nvSpPr>
        <p:spPr bwMode="auto">
          <a:xfrm>
            <a:off x="3898900" y="2995613"/>
            <a:ext cx="236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1800">
                <a:latin typeface="Arial" charset="0"/>
              </a:rPr>
              <a:t>REMAINING</a:t>
            </a:r>
          </a:p>
          <a:p>
            <a:pPr algn="ctr"/>
            <a:r>
              <a:rPr lang="en-US" altLang="en-US" sz="1800">
                <a:latin typeface="Arial" charset="0"/>
              </a:rPr>
              <a:t>DIGESTED SLUDGE</a:t>
            </a:r>
          </a:p>
        </p:txBody>
      </p:sp>
      <p:sp>
        <p:nvSpPr>
          <p:cNvPr id="168981" name="Rectangle 21" descr="Paper bag"/>
          <p:cNvSpPr>
            <a:spLocks noChangeArrowheads="1"/>
          </p:cNvSpPr>
          <p:nvPr/>
        </p:nvSpPr>
        <p:spPr bwMode="auto">
          <a:xfrm>
            <a:off x="4237038" y="4584700"/>
            <a:ext cx="1765300" cy="841375"/>
          </a:xfrm>
          <a:prstGeom prst="rect">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68982" name="Text Box 22"/>
          <p:cNvSpPr txBox="1">
            <a:spLocks noChangeArrowheads="1"/>
          </p:cNvSpPr>
          <p:nvPr/>
        </p:nvSpPr>
        <p:spPr bwMode="auto">
          <a:xfrm>
            <a:off x="4383088" y="4824413"/>
            <a:ext cx="1419225"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25,000 Lbs.</a:t>
            </a:r>
          </a:p>
        </p:txBody>
      </p:sp>
      <p:sp>
        <p:nvSpPr>
          <p:cNvPr id="168983" name="Text Box 23"/>
          <p:cNvSpPr txBox="1">
            <a:spLocks noChangeArrowheads="1"/>
          </p:cNvSpPr>
          <p:nvPr/>
        </p:nvSpPr>
        <p:spPr bwMode="auto">
          <a:xfrm>
            <a:off x="6157913" y="519113"/>
            <a:ext cx="250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u="sng">
                <a:solidFill>
                  <a:srgbClr val="996600"/>
                </a:solidFill>
                <a:latin typeface="Arial" charset="0"/>
              </a:rPr>
              <a:t>AFTER DIGESTION</a:t>
            </a:r>
          </a:p>
        </p:txBody>
      </p:sp>
      <p:sp>
        <p:nvSpPr>
          <p:cNvPr id="168984" name="Text Box 24"/>
          <p:cNvSpPr txBox="1">
            <a:spLocks noChangeArrowheads="1"/>
          </p:cNvSpPr>
          <p:nvPr/>
        </p:nvSpPr>
        <p:spPr bwMode="auto">
          <a:xfrm>
            <a:off x="6508750" y="839788"/>
            <a:ext cx="1841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CH</a:t>
            </a:r>
            <a:r>
              <a:rPr lang="en-US" altLang="en-US" sz="2000" baseline="-25000"/>
              <a:t>4</a:t>
            </a:r>
            <a:r>
              <a:rPr lang="en-US" altLang="en-US" sz="2000"/>
              <a:t>, CO</a:t>
            </a:r>
            <a:r>
              <a:rPr lang="en-US" altLang="en-US" sz="2000" baseline="-25000"/>
              <a:t>2</a:t>
            </a:r>
            <a:r>
              <a:rPr lang="en-US" altLang="en-US" sz="2000"/>
              <a:t>, H</a:t>
            </a:r>
            <a:r>
              <a:rPr lang="en-US" altLang="en-US" sz="2000" baseline="-25000"/>
              <a:t>2</a:t>
            </a:r>
            <a:r>
              <a:rPr lang="en-US" altLang="en-US" sz="2000"/>
              <a:t>O</a:t>
            </a:r>
          </a:p>
        </p:txBody>
      </p:sp>
      <p:sp>
        <p:nvSpPr>
          <p:cNvPr id="168985" name="Line 25"/>
          <p:cNvSpPr>
            <a:spLocks noChangeShapeType="1"/>
          </p:cNvSpPr>
          <p:nvPr/>
        </p:nvSpPr>
        <p:spPr bwMode="auto">
          <a:xfrm>
            <a:off x="3441700" y="5003800"/>
            <a:ext cx="698500" cy="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a:spLocks noChangeArrowheads="1"/>
          </p:cNvSpPr>
          <p:nvPr/>
        </p:nvSpPr>
        <p:spPr bwMode="auto">
          <a:xfrm>
            <a:off x="1817688" y="1184275"/>
            <a:ext cx="148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1800">
                <a:solidFill>
                  <a:srgbClr val="FF0000"/>
                </a:solidFill>
              </a:rPr>
              <a:t>(Dry Weight)</a:t>
            </a:r>
          </a:p>
        </p:txBody>
      </p:sp>
    </p:spTree>
    <p:extLst>
      <p:ext uri="{BB962C8B-B14F-4D97-AF65-F5344CB8AC3E}">
        <p14:creationId xmlns:p14="http://schemas.microsoft.com/office/powerpoint/2010/main" val="169454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0" fill="hold"/>
                                        <p:tgtEl>
                                          <p:spTgt spid="168963"/>
                                        </p:tgtEl>
                                        <p:attrNameLst>
                                          <p:attrName>ppt_x</p:attrName>
                                        </p:attrNameLst>
                                      </p:cBhvr>
                                      <p:tavLst>
                                        <p:tav tm="0">
                                          <p:val>
                                            <p:strVal val="#ppt_x"/>
                                          </p:val>
                                        </p:tav>
                                        <p:tav tm="100000">
                                          <p:val>
                                            <p:strVal val="#ppt_x"/>
                                          </p:val>
                                        </p:tav>
                                      </p:tavLst>
                                    </p:anim>
                                    <p:anim calcmode="lin" valueType="num">
                                      <p:cBhvr additive="base">
                                        <p:cTn id="8" dur="5000" fill="hold"/>
                                        <p:tgtEl>
                                          <p:spTgt spid="1689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68965"/>
                                        </p:tgtEl>
                                        <p:attrNameLst>
                                          <p:attrName>style.visibility</p:attrName>
                                        </p:attrNameLst>
                                      </p:cBhvr>
                                      <p:to>
                                        <p:strVal val="visible"/>
                                      </p:to>
                                    </p:set>
                                    <p:animEffect transition="in" filter="slide(fromTop)">
                                      <p:cBhvr>
                                        <p:cTn id="13" dur="500"/>
                                        <p:tgtEl>
                                          <p:spTgt spid="168965"/>
                                        </p:tgtEl>
                                      </p:cBhvr>
                                    </p:animEffect>
                                  </p:childTnLst>
                                </p:cTn>
                              </p:par>
                            </p:childTnLst>
                          </p:cTn>
                        </p:par>
                        <p:par>
                          <p:cTn id="14" fill="hold" nodeType="afterGroup">
                            <p:stCondLst>
                              <p:cond delay="500"/>
                            </p:stCondLst>
                            <p:childTnLst>
                              <p:par>
                                <p:cTn id="15" presetID="22" presetClass="entr" presetSubtype="8" fill="hold" grpId="0" nodeType="afterEffect">
                                  <p:stCondLst>
                                    <p:cond delay="1000"/>
                                  </p:stCondLst>
                                  <p:childTnLst>
                                    <p:set>
                                      <p:cBhvr>
                                        <p:cTn id="16" dur="1" fill="hold">
                                          <p:stCondLst>
                                            <p:cond delay="0"/>
                                          </p:stCondLst>
                                        </p:cTn>
                                        <p:tgtEl>
                                          <p:spTgt spid="168966"/>
                                        </p:tgtEl>
                                        <p:attrNameLst>
                                          <p:attrName>style.visibility</p:attrName>
                                        </p:attrNameLst>
                                      </p:cBhvr>
                                      <p:to>
                                        <p:strVal val="visible"/>
                                      </p:to>
                                    </p:set>
                                    <p:animEffect transition="in" filter="wipe(left)">
                                      <p:cBhvr>
                                        <p:cTn id="17" dur="500"/>
                                        <p:tgtEl>
                                          <p:spTgt spid="168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68964"/>
                                        </p:tgtEl>
                                        <p:attrNameLst>
                                          <p:attrName>style.visibility</p:attrName>
                                        </p:attrNameLst>
                                      </p:cBhvr>
                                      <p:to>
                                        <p:strVal val="visible"/>
                                      </p:to>
                                    </p:set>
                                    <p:animEffect transition="in" filter="barn(outHorizontal)">
                                      <p:cBhvr>
                                        <p:cTn id="22" dur="500"/>
                                        <p:tgtEl>
                                          <p:spTgt spid="1689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68967"/>
                                        </p:tgtEl>
                                        <p:attrNameLst>
                                          <p:attrName>style.visibility</p:attrName>
                                        </p:attrNameLst>
                                      </p:cBhvr>
                                      <p:to>
                                        <p:strVal val="visible"/>
                                      </p:to>
                                    </p:set>
                                    <p:anim calcmode="lin" valueType="num">
                                      <p:cBhvr additive="base">
                                        <p:cTn id="34" dur="500" fill="hold"/>
                                        <p:tgtEl>
                                          <p:spTgt spid="168967"/>
                                        </p:tgtEl>
                                        <p:attrNameLst>
                                          <p:attrName>ppt_x</p:attrName>
                                        </p:attrNameLst>
                                      </p:cBhvr>
                                      <p:tavLst>
                                        <p:tav tm="0">
                                          <p:val>
                                            <p:strVal val="0-#ppt_w/2"/>
                                          </p:val>
                                        </p:tav>
                                        <p:tav tm="100000">
                                          <p:val>
                                            <p:strVal val="#ppt_x"/>
                                          </p:val>
                                        </p:tav>
                                      </p:tavLst>
                                    </p:anim>
                                    <p:anim calcmode="lin" valueType="num">
                                      <p:cBhvr additive="base">
                                        <p:cTn id="35"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8968"/>
                                        </p:tgtEl>
                                        <p:attrNameLst>
                                          <p:attrName>style.visibility</p:attrName>
                                        </p:attrNameLst>
                                      </p:cBhvr>
                                      <p:to>
                                        <p:strVal val="visible"/>
                                      </p:to>
                                    </p:set>
                                    <p:anim calcmode="lin" valueType="num">
                                      <p:cBhvr additive="base">
                                        <p:cTn id="40" dur="500" fill="hold"/>
                                        <p:tgtEl>
                                          <p:spTgt spid="168968"/>
                                        </p:tgtEl>
                                        <p:attrNameLst>
                                          <p:attrName>ppt_x</p:attrName>
                                        </p:attrNameLst>
                                      </p:cBhvr>
                                      <p:tavLst>
                                        <p:tav tm="0">
                                          <p:val>
                                            <p:strVal val="0-#ppt_w/2"/>
                                          </p:val>
                                        </p:tav>
                                        <p:tav tm="100000">
                                          <p:val>
                                            <p:strVal val="#ppt_x"/>
                                          </p:val>
                                        </p:tav>
                                      </p:tavLst>
                                    </p:anim>
                                    <p:anim calcmode="lin" valueType="num">
                                      <p:cBhvr additive="base">
                                        <p:cTn id="41" dur="500" fill="hold"/>
                                        <p:tgtEl>
                                          <p:spTgt spid="16896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168969"/>
                                        </p:tgtEl>
                                        <p:attrNameLst>
                                          <p:attrName>style.visibility</p:attrName>
                                        </p:attrNameLst>
                                      </p:cBhvr>
                                      <p:to>
                                        <p:strVal val="visible"/>
                                      </p:to>
                                    </p:set>
                                    <p:animEffect transition="in" filter="slide(fromBottom)">
                                      <p:cBhvr>
                                        <p:cTn id="45" dur="500"/>
                                        <p:tgtEl>
                                          <p:spTgt spid="16896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68973"/>
                                        </p:tgtEl>
                                        <p:attrNameLst>
                                          <p:attrName>style.visibility</p:attrName>
                                        </p:attrNameLst>
                                      </p:cBhvr>
                                      <p:to>
                                        <p:strVal val="visible"/>
                                      </p:to>
                                    </p:set>
                                    <p:animEffect transition="in" filter="barn(outVertical)">
                                      <p:cBhvr>
                                        <p:cTn id="50" dur="500"/>
                                        <p:tgtEl>
                                          <p:spTgt spid="1689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168974"/>
                                        </p:tgtEl>
                                        <p:attrNameLst>
                                          <p:attrName>style.visibility</p:attrName>
                                        </p:attrNameLst>
                                      </p:cBhvr>
                                      <p:to>
                                        <p:strVal val="visible"/>
                                      </p:to>
                                    </p:set>
                                    <p:animEffect transition="in" filter="barn(outVertical)">
                                      <p:cBhvr>
                                        <p:cTn id="55" dur="500"/>
                                        <p:tgtEl>
                                          <p:spTgt spid="1689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iterate type="lt">
                                    <p:tmPct val="100000"/>
                                  </p:iterate>
                                  <p:childTnLst>
                                    <p:set>
                                      <p:cBhvr>
                                        <p:cTn id="59" dur="1" fill="hold">
                                          <p:stCondLst>
                                            <p:cond delay="0"/>
                                          </p:stCondLst>
                                        </p:cTn>
                                        <p:tgtEl>
                                          <p:spTgt spid="168977"/>
                                        </p:tgtEl>
                                        <p:attrNameLst>
                                          <p:attrName>style.visibility</p:attrName>
                                        </p:attrNameLst>
                                      </p:cBhvr>
                                      <p:to>
                                        <p:strVal val="visible"/>
                                      </p:to>
                                    </p:set>
                                    <p:animEffect transition="in" filter="wipe(up)">
                                      <p:cBhvr>
                                        <p:cTn id="60" dur="75"/>
                                        <p:tgtEl>
                                          <p:spTgt spid="168977"/>
                                        </p:tgtEl>
                                      </p:cBhvr>
                                    </p:animEffect>
                                  </p:childTnLst>
                                  <p:subTnLst>
                                    <p:audio>
                                      <p:cMediaNode>
                                        <p:cTn display="0" masterRel="sameClick">
                                          <p:stCondLst>
                                            <p:cond evt="begin" delay="0">
                                              <p:tn val="58"/>
                                            </p:cond>
                                          </p:stCondLst>
                                          <p:endCondLst>
                                            <p:cond evt="onStopAudio" delay="0">
                                              <p:tgtEl>
                                                <p:sldTgt/>
                                              </p:tgtEl>
                                            </p:cond>
                                          </p:endCondLst>
                                        </p:cTn>
                                        <p:tgtEl>
                                          <p:sndTgt r:embed="rId2"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8978"/>
                                        </p:tgtEl>
                                        <p:attrNameLst>
                                          <p:attrName>style.visibility</p:attrName>
                                        </p:attrNameLst>
                                      </p:cBhvr>
                                      <p:to>
                                        <p:strVal val="visible"/>
                                      </p:to>
                                    </p:set>
                                    <p:animEffect transition="in" filter="wipe(left)">
                                      <p:cBhvr>
                                        <p:cTn id="65" dur="500"/>
                                        <p:tgtEl>
                                          <p:spTgt spid="168978"/>
                                        </p:tgtEl>
                                      </p:cBhvr>
                                    </p:animEffect>
                                  </p:childTnLst>
                                </p:cTn>
                              </p:par>
                            </p:childTnLst>
                          </p:cTn>
                        </p:par>
                        <p:par>
                          <p:cTn id="66" fill="hold" nodeType="afterGroup">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168970"/>
                                        </p:tgtEl>
                                        <p:attrNameLst>
                                          <p:attrName>style.visibility</p:attrName>
                                        </p:attrNameLst>
                                      </p:cBhvr>
                                      <p:to>
                                        <p:strVal val="visible"/>
                                      </p:to>
                                    </p:set>
                                    <p:animEffect transition="in" filter="barn(outVertical)">
                                      <p:cBhvr>
                                        <p:cTn id="69" dur="500"/>
                                        <p:tgtEl>
                                          <p:spTgt spid="16897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168980"/>
                                        </p:tgtEl>
                                        <p:attrNameLst>
                                          <p:attrName>style.visibility</p:attrName>
                                        </p:attrNameLst>
                                      </p:cBhvr>
                                      <p:to>
                                        <p:strVal val="visible"/>
                                      </p:to>
                                    </p:set>
                                    <p:animEffect transition="in" filter="slide(fromBottom)">
                                      <p:cBhvr>
                                        <p:cTn id="74" dur="500"/>
                                        <p:tgtEl>
                                          <p:spTgt spid="16898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68962"/>
                                        </p:tgtEl>
                                        <p:attrNameLst>
                                          <p:attrName>style.visibility</p:attrName>
                                        </p:attrNameLst>
                                      </p:cBhvr>
                                      <p:to>
                                        <p:strVal val="visible"/>
                                      </p:to>
                                    </p:set>
                                    <p:animEffect transition="in" filter="barn(outVertical)">
                                      <p:cBhvr>
                                        <p:cTn id="79" dur="500"/>
                                        <p:tgtEl>
                                          <p:spTgt spid="1689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168971"/>
                                        </p:tgtEl>
                                        <p:attrNameLst>
                                          <p:attrName>style.visibility</p:attrName>
                                        </p:attrNameLst>
                                      </p:cBhvr>
                                      <p:to>
                                        <p:strVal val="visible"/>
                                      </p:to>
                                    </p:set>
                                    <p:anim calcmode="lin" valueType="num">
                                      <p:cBhvr additive="base">
                                        <p:cTn id="84" dur="500" fill="hold"/>
                                        <p:tgtEl>
                                          <p:spTgt spid="168971"/>
                                        </p:tgtEl>
                                        <p:attrNameLst>
                                          <p:attrName>ppt_x</p:attrName>
                                        </p:attrNameLst>
                                      </p:cBhvr>
                                      <p:tavLst>
                                        <p:tav tm="0">
                                          <p:val>
                                            <p:strVal val="1+#ppt_w/2"/>
                                          </p:val>
                                        </p:tav>
                                        <p:tav tm="100000">
                                          <p:val>
                                            <p:strVal val="#ppt_x"/>
                                          </p:val>
                                        </p:tav>
                                      </p:tavLst>
                                    </p:anim>
                                    <p:anim calcmode="lin" valueType="num">
                                      <p:cBhvr additive="base">
                                        <p:cTn id="85" dur="500" fill="hold"/>
                                        <p:tgtEl>
                                          <p:spTgt spid="168971"/>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68972"/>
                                        </p:tgtEl>
                                        <p:attrNameLst>
                                          <p:attrName>style.visibility</p:attrName>
                                        </p:attrNameLst>
                                      </p:cBhvr>
                                      <p:to>
                                        <p:strVal val="visible"/>
                                      </p:to>
                                    </p:set>
                                    <p:anim calcmode="lin" valueType="num">
                                      <p:cBhvr additive="base">
                                        <p:cTn id="90" dur="500" fill="hold"/>
                                        <p:tgtEl>
                                          <p:spTgt spid="168972"/>
                                        </p:tgtEl>
                                        <p:attrNameLst>
                                          <p:attrName>ppt_x</p:attrName>
                                        </p:attrNameLst>
                                      </p:cBhvr>
                                      <p:tavLst>
                                        <p:tav tm="0">
                                          <p:val>
                                            <p:strVal val="1+#ppt_w/2"/>
                                          </p:val>
                                        </p:tav>
                                        <p:tav tm="100000">
                                          <p:val>
                                            <p:strVal val="#ppt_x"/>
                                          </p:val>
                                        </p:tav>
                                      </p:tavLst>
                                    </p:anim>
                                    <p:anim calcmode="lin" valueType="num">
                                      <p:cBhvr additive="base">
                                        <p:cTn id="91" dur="500" fill="hold"/>
                                        <p:tgtEl>
                                          <p:spTgt spid="168972"/>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68985"/>
                                        </p:tgtEl>
                                        <p:attrNameLst>
                                          <p:attrName>style.visibility</p:attrName>
                                        </p:attrNameLst>
                                      </p:cBhvr>
                                      <p:to>
                                        <p:strVal val="visible"/>
                                      </p:to>
                                    </p:set>
                                    <p:animEffect transition="in" filter="wipe(left)">
                                      <p:cBhvr>
                                        <p:cTn id="96" dur="500"/>
                                        <p:tgtEl>
                                          <p:spTgt spid="168985"/>
                                        </p:tgtEl>
                                      </p:cBhvr>
                                    </p:animEffect>
                                  </p:childTnLst>
                                </p:cTn>
                              </p:par>
                            </p:childTnLst>
                          </p:cTn>
                        </p:par>
                        <p:par>
                          <p:cTn id="97" fill="hold" nodeType="afterGroup">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168981"/>
                                        </p:tgtEl>
                                        <p:attrNameLst>
                                          <p:attrName>style.visibility</p:attrName>
                                        </p:attrNameLst>
                                      </p:cBhvr>
                                      <p:to>
                                        <p:strVal val="visible"/>
                                      </p:to>
                                    </p:set>
                                    <p:animEffect transition="in" filter="wipe(down)">
                                      <p:cBhvr>
                                        <p:cTn id="100" dur="500"/>
                                        <p:tgtEl>
                                          <p:spTgt spid="16898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37" fill="hold" grpId="0" nodeType="clickEffect">
                                  <p:stCondLst>
                                    <p:cond delay="0"/>
                                  </p:stCondLst>
                                  <p:childTnLst>
                                    <p:set>
                                      <p:cBhvr>
                                        <p:cTn id="104" dur="1" fill="hold">
                                          <p:stCondLst>
                                            <p:cond delay="0"/>
                                          </p:stCondLst>
                                        </p:cTn>
                                        <p:tgtEl>
                                          <p:spTgt spid="168982"/>
                                        </p:tgtEl>
                                        <p:attrNameLst>
                                          <p:attrName>style.visibility</p:attrName>
                                        </p:attrNameLst>
                                      </p:cBhvr>
                                      <p:to>
                                        <p:strVal val="visible"/>
                                      </p:to>
                                    </p:set>
                                    <p:animEffect transition="in" filter="barn(outVertical)">
                                      <p:cBhvr>
                                        <p:cTn id="105" dur="500"/>
                                        <p:tgtEl>
                                          <p:spTgt spid="16898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68979"/>
                                        </p:tgtEl>
                                        <p:attrNameLst>
                                          <p:attrName>style.visibility</p:attrName>
                                        </p:attrNameLst>
                                      </p:cBhvr>
                                      <p:to>
                                        <p:strVal val="visible"/>
                                      </p:to>
                                    </p:set>
                                    <p:animEffect transition="in" filter="wipe(left)">
                                      <p:cBhvr>
                                        <p:cTn id="110" dur="500"/>
                                        <p:tgtEl>
                                          <p:spTgt spid="16897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6" presetClass="entr" presetSubtype="37" fill="hold" grpId="0" nodeType="clickEffect">
                                  <p:stCondLst>
                                    <p:cond delay="0"/>
                                  </p:stCondLst>
                                  <p:childTnLst>
                                    <p:set>
                                      <p:cBhvr>
                                        <p:cTn id="114" dur="1" fill="hold">
                                          <p:stCondLst>
                                            <p:cond delay="0"/>
                                          </p:stCondLst>
                                        </p:cTn>
                                        <p:tgtEl>
                                          <p:spTgt spid="168975"/>
                                        </p:tgtEl>
                                        <p:attrNameLst>
                                          <p:attrName>style.visibility</p:attrName>
                                        </p:attrNameLst>
                                      </p:cBhvr>
                                      <p:to>
                                        <p:strVal val="visible"/>
                                      </p:to>
                                    </p:set>
                                    <p:animEffect transition="in" filter="barn(outVertical)">
                                      <p:cBhvr>
                                        <p:cTn id="115" dur="500"/>
                                        <p:tgtEl>
                                          <p:spTgt spid="16897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1" fill="hold" grpId="0" nodeType="clickEffect">
                                  <p:stCondLst>
                                    <p:cond delay="0"/>
                                  </p:stCondLst>
                                  <p:childTnLst>
                                    <p:set>
                                      <p:cBhvr>
                                        <p:cTn id="119" dur="1" fill="hold">
                                          <p:stCondLst>
                                            <p:cond delay="0"/>
                                          </p:stCondLst>
                                        </p:cTn>
                                        <p:tgtEl>
                                          <p:spTgt spid="168983"/>
                                        </p:tgtEl>
                                        <p:attrNameLst>
                                          <p:attrName>style.visibility</p:attrName>
                                        </p:attrNameLst>
                                      </p:cBhvr>
                                      <p:to>
                                        <p:strVal val="visible"/>
                                      </p:to>
                                    </p:set>
                                    <p:animEffect transition="in" filter="slide(fromTop)">
                                      <p:cBhvr>
                                        <p:cTn id="120" dur="500"/>
                                        <p:tgtEl>
                                          <p:spTgt spid="16898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grpId="0" nodeType="clickEffect">
                                  <p:stCondLst>
                                    <p:cond delay="0"/>
                                  </p:stCondLst>
                                  <p:iterate type="lt">
                                    <p:tmPct val="100000"/>
                                  </p:iterate>
                                  <p:childTnLst>
                                    <p:set>
                                      <p:cBhvr>
                                        <p:cTn id="124" dur="1" fill="hold">
                                          <p:stCondLst>
                                            <p:cond delay="0"/>
                                          </p:stCondLst>
                                        </p:cTn>
                                        <p:tgtEl>
                                          <p:spTgt spid="168984">
                                            <p:txEl>
                                              <p:pRg st="0" end="0"/>
                                            </p:txEl>
                                          </p:spTgt>
                                        </p:tgtEl>
                                        <p:attrNameLst>
                                          <p:attrName>style.visibility</p:attrName>
                                        </p:attrNameLst>
                                      </p:cBhvr>
                                      <p:to>
                                        <p:strVal val="visible"/>
                                      </p:to>
                                    </p:set>
                                    <p:animEffect transition="in" filter="wipe(up)">
                                      <p:cBhvr>
                                        <p:cTn id="125" dur="75"/>
                                        <p:tgtEl>
                                          <p:spTgt spid="168984">
                                            <p:txEl>
                                              <p:pRg st="0" end="0"/>
                                            </p:txEl>
                                          </p:spTgt>
                                        </p:tgtEl>
                                      </p:cBhvr>
                                    </p:animEffect>
                                  </p:childTnLst>
                                  <p:subTnLst>
                                    <p:audio>
                                      <p:cMediaNode>
                                        <p:cTn display="0" masterRel="sameClick">
                                          <p:stCondLst>
                                            <p:cond evt="begin" delay="0">
                                              <p:tn val="123"/>
                                            </p:cond>
                                          </p:stCondLst>
                                          <p:endCondLst>
                                            <p:cond evt="onStopAudio" delay="0">
                                              <p:tgtEl>
                                                <p:sldTgt/>
                                              </p:tgtEl>
                                            </p:cond>
                                          </p:endCondLst>
                                        </p:cTn>
                                        <p:tgtEl>
                                          <p:sndTgt r:embed="rId2" name="type.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168976"/>
                                        </p:tgtEl>
                                        <p:attrNameLst>
                                          <p:attrName>style.visibility</p:attrName>
                                        </p:attrNameLst>
                                      </p:cBhvr>
                                      <p:to>
                                        <p:strVal val="visible"/>
                                      </p:to>
                                    </p:set>
                                    <p:animEffect transition="in" filter="barn(outVertical)">
                                      <p:cBhvr>
                                        <p:cTn id="130" dur="500"/>
                                        <p:tgtEl>
                                          <p:spTgt spid="168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nimBg="1"/>
      <p:bldP spid="168963" grpId="0" autoUpdateAnimBg="0"/>
      <p:bldP spid="168964" grpId="0" animBg="1" autoUpdateAnimBg="0"/>
      <p:bldP spid="168965" grpId="0" autoUpdateAnimBg="0"/>
      <p:bldP spid="168966" grpId="0" autoUpdateAnimBg="0"/>
      <p:bldP spid="168967" grpId="0" autoUpdateAnimBg="0"/>
      <p:bldP spid="168968" grpId="0" autoUpdateAnimBg="0"/>
      <p:bldP spid="168969" grpId="0" animBg="1" autoUpdateAnimBg="0"/>
      <p:bldP spid="168970" grpId="0" animBg="1"/>
      <p:bldP spid="168971" grpId="0" autoUpdateAnimBg="0"/>
      <p:bldP spid="168972" grpId="0" autoUpdateAnimBg="0"/>
      <p:bldP spid="168973" grpId="0" animBg="1" autoUpdateAnimBg="0"/>
      <p:bldP spid="168974" grpId="0" animBg="1" autoUpdateAnimBg="0"/>
      <p:bldP spid="168975" grpId="0" animBg="1" autoUpdateAnimBg="0"/>
      <p:bldP spid="168976" grpId="0" animBg="1" autoUpdateAnimBg="0"/>
      <p:bldP spid="168977" grpId="0" autoUpdateAnimBg="0"/>
      <p:bldP spid="168978" grpId="0" animBg="1"/>
      <p:bldP spid="168979" grpId="0" animBg="1"/>
      <p:bldP spid="168980" grpId="0" autoUpdateAnimBg="0"/>
      <p:bldP spid="168981" grpId="0" animBg="1"/>
      <p:bldP spid="168982" grpId="0" animBg="1" autoUpdateAnimBg="0"/>
      <p:bldP spid="168983" grpId="0" autoUpdateAnimBg="0"/>
      <p:bldP spid="168984" grpId="0" build="p" autoUpdateAnimBg="0"/>
      <p:bldP spid="168985" grpId="0" animBg="1"/>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0" y="1481138"/>
            <a:ext cx="91440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7200">
                <a:solidFill>
                  <a:srgbClr val="333399"/>
                </a:solidFill>
                <a:effectLst>
                  <a:outerShdw blurRad="38100" dist="38100" dir="2700000" algn="tl">
                    <a:srgbClr val="000000"/>
                  </a:outerShdw>
                </a:effectLst>
                <a:latin typeface="Arial" charset="0"/>
              </a:rPr>
              <a:t>SLUDGE</a:t>
            </a:r>
          </a:p>
          <a:p>
            <a:pPr algn="ctr">
              <a:defRPr/>
            </a:pPr>
            <a:r>
              <a:rPr lang="en-US" sz="7200">
                <a:solidFill>
                  <a:srgbClr val="333399"/>
                </a:solidFill>
                <a:effectLst>
                  <a:outerShdw blurRad="38100" dist="38100" dir="2700000" algn="tl">
                    <a:srgbClr val="000000"/>
                  </a:outerShdw>
                </a:effectLst>
                <a:latin typeface="Arial" charset="0"/>
              </a:rPr>
              <a:t>POUNDS</a:t>
            </a:r>
          </a:p>
          <a:p>
            <a:pPr algn="ctr">
              <a:defRPr/>
            </a:pPr>
            <a:r>
              <a:rPr lang="en-US" sz="7200">
                <a:solidFill>
                  <a:srgbClr val="333399"/>
                </a:solidFill>
                <a:effectLst>
                  <a:outerShdw blurRad="38100" dist="38100" dir="2700000" algn="tl">
                    <a:srgbClr val="000000"/>
                  </a:outerShdw>
                </a:effectLst>
                <a:latin typeface="Arial" charset="0"/>
              </a:rPr>
              <a:t>CALCULATIONS</a:t>
            </a:r>
          </a:p>
        </p:txBody>
      </p:sp>
    </p:spTree>
    <p:extLst>
      <p:ext uri="{BB962C8B-B14F-4D97-AF65-F5344CB8AC3E}">
        <p14:creationId xmlns:p14="http://schemas.microsoft.com/office/powerpoint/2010/main" val="5355377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barn(outVertical)">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Oval 2"/>
          <p:cNvSpPr>
            <a:spLocks noChangeArrowheads="1"/>
          </p:cNvSpPr>
          <p:nvPr/>
        </p:nvSpPr>
        <p:spPr bwMode="auto">
          <a:xfrm>
            <a:off x="6172200" y="609600"/>
            <a:ext cx="2971800" cy="762000"/>
          </a:xfrm>
          <a:prstGeom prst="ellipse">
            <a:avLst/>
          </a:prstGeom>
          <a:solidFill>
            <a:srgbClr val="D9D9FF"/>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02403" name="Text Box 3"/>
          <p:cNvSpPr txBox="1">
            <a:spLocks noChangeArrowheads="1"/>
          </p:cNvSpPr>
          <p:nvPr/>
        </p:nvSpPr>
        <p:spPr bwMode="auto">
          <a:xfrm>
            <a:off x="0" y="904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333399"/>
                </a:solidFill>
                <a:latin typeface="Arial" charset="0"/>
              </a:rPr>
              <a:t>SLUDGE POUNDS CALCULATIONS</a:t>
            </a:r>
          </a:p>
        </p:txBody>
      </p:sp>
      <p:sp>
        <p:nvSpPr>
          <p:cNvPr id="308228" name="Text Box 4"/>
          <p:cNvSpPr txBox="1">
            <a:spLocks noChangeArrowheads="1"/>
          </p:cNvSpPr>
          <p:nvPr/>
        </p:nvSpPr>
        <p:spPr bwMode="auto">
          <a:xfrm>
            <a:off x="228600" y="762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rPr>
              <a:t>Given the following information, calculate the pounds of dry solids and the pounds of volatile solids:</a:t>
            </a:r>
          </a:p>
        </p:txBody>
      </p:sp>
      <p:sp>
        <p:nvSpPr>
          <p:cNvPr id="308229" name="Text Box 5"/>
          <p:cNvSpPr txBox="1">
            <a:spLocks noChangeArrowheads="1"/>
          </p:cNvSpPr>
          <p:nvPr/>
        </p:nvSpPr>
        <p:spPr bwMode="auto">
          <a:xfrm>
            <a:off x="1212850" y="1600200"/>
            <a:ext cx="7092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VOLUME OF SLUDGE		8,000 GALLONS</a:t>
            </a:r>
          </a:p>
          <a:p>
            <a:r>
              <a:rPr lang="en-US" altLang="en-US" sz="2400">
                <a:solidFill>
                  <a:srgbClr val="008000"/>
                </a:solidFill>
                <a:latin typeface="Arial" charset="0"/>
              </a:rPr>
              <a:t>SOLIDS CONCENTRATION	4.2%</a:t>
            </a:r>
          </a:p>
          <a:p>
            <a:r>
              <a:rPr lang="en-US" altLang="en-US" sz="2400">
                <a:solidFill>
                  <a:srgbClr val="008000"/>
                </a:solidFill>
                <a:latin typeface="Arial" charset="0"/>
              </a:rPr>
              <a:t>VOLATILE SOLIDS			82%</a:t>
            </a:r>
          </a:p>
        </p:txBody>
      </p:sp>
      <p:sp>
        <p:nvSpPr>
          <p:cNvPr id="308230" name="Text Box 6"/>
          <p:cNvSpPr txBox="1">
            <a:spLocks noChangeArrowheads="1"/>
          </p:cNvSpPr>
          <p:nvPr/>
        </p:nvSpPr>
        <p:spPr bwMode="auto">
          <a:xfrm>
            <a:off x="762000" y="2895600"/>
            <a:ext cx="300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u="sng">
                <a:solidFill>
                  <a:srgbClr val="FF0000"/>
                </a:solidFill>
                <a:latin typeface="Arial" charset="0"/>
              </a:rPr>
              <a:t>LBS DRY SOLIDS</a:t>
            </a:r>
            <a:r>
              <a:rPr lang="en-US" altLang="en-US" sz="2400">
                <a:solidFill>
                  <a:srgbClr val="FF0000"/>
                </a:solidFill>
                <a:latin typeface="Arial" charset="0"/>
              </a:rPr>
              <a:t> =</a:t>
            </a:r>
          </a:p>
        </p:txBody>
      </p:sp>
      <p:sp>
        <p:nvSpPr>
          <p:cNvPr id="308231" name="Text Box 7"/>
          <p:cNvSpPr txBox="1">
            <a:spLocks noChangeArrowheads="1"/>
          </p:cNvSpPr>
          <p:nvPr/>
        </p:nvSpPr>
        <p:spPr bwMode="auto">
          <a:xfrm>
            <a:off x="1752600" y="3429000"/>
            <a:ext cx="1790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GALS WET</a:t>
            </a:r>
          </a:p>
        </p:txBody>
      </p:sp>
      <p:sp>
        <p:nvSpPr>
          <p:cNvPr id="308232" name="Text Box 8"/>
          <p:cNvSpPr txBox="1">
            <a:spLocks noChangeArrowheads="1"/>
          </p:cNvSpPr>
          <p:nvPr/>
        </p:nvSpPr>
        <p:spPr bwMode="auto">
          <a:xfrm>
            <a:off x="3633788" y="34274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308233" name="Text Box 9"/>
          <p:cNvSpPr txBox="1">
            <a:spLocks noChangeArrowheads="1"/>
          </p:cNvSpPr>
          <p:nvPr/>
        </p:nvSpPr>
        <p:spPr bwMode="auto">
          <a:xfrm>
            <a:off x="4114800" y="3429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8.34</a:t>
            </a:r>
          </a:p>
        </p:txBody>
      </p:sp>
      <p:sp>
        <p:nvSpPr>
          <p:cNvPr id="308234" name="Text Box 10"/>
          <p:cNvSpPr txBox="1">
            <a:spLocks noChangeArrowheads="1"/>
          </p:cNvSpPr>
          <p:nvPr/>
        </p:nvSpPr>
        <p:spPr bwMode="auto">
          <a:xfrm>
            <a:off x="4876800" y="32766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LBS</a:t>
            </a:r>
          </a:p>
        </p:txBody>
      </p:sp>
      <p:sp>
        <p:nvSpPr>
          <p:cNvPr id="308235" name="Line 11"/>
          <p:cNvSpPr>
            <a:spLocks noChangeShapeType="1"/>
          </p:cNvSpPr>
          <p:nvPr/>
        </p:nvSpPr>
        <p:spPr bwMode="auto">
          <a:xfrm>
            <a:off x="4892675" y="36576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6" name="Text Box 12"/>
          <p:cNvSpPr txBox="1">
            <a:spLocks noChangeArrowheads="1"/>
          </p:cNvSpPr>
          <p:nvPr/>
        </p:nvSpPr>
        <p:spPr bwMode="auto">
          <a:xfrm>
            <a:off x="4887913" y="3581400"/>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GAL</a:t>
            </a:r>
          </a:p>
        </p:txBody>
      </p:sp>
      <p:sp>
        <p:nvSpPr>
          <p:cNvPr id="308237" name="Text Box 13"/>
          <p:cNvSpPr txBox="1">
            <a:spLocks noChangeArrowheads="1"/>
          </p:cNvSpPr>
          <p:nvPr/>
        </p:nvSpPr>
        <p:spPr bwMode="auto">
          <a:xfrm>
            <a:off x="5861050" y="34686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308238" name="Text Box 14"/>
          <p:cNvSpPr txBox="1">
            <a:spLocks noChangeArrowheads="1"/>
          </p:cNvSpPr>
          <p:nvPr/>
        </p:nvSpPr>
        <p:spPr bwMode="auto">
          <a:xfrm>
            <a:off x="6400800" y="34290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 SOLIDS</a:t>
            </a:r>
          </a:p>
        </p:txBody>
      </p:sp>
      <p:sp>
        <p:nvSpPr>
          <p:cNvPr id="308239" name="Text Box 15"/>
          <p:cNvSpPr txBox="1">
            <a:spLocks noChangeArrowheads="1"/>
          </p:cNvSpPr>
          <p:nvPr/>
        </p:nvSpPr>
        <p:spPr bwMode="auto">
          <a:xfrm>
            <a:off x="1576388" y="43068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a:t>
            </a:r>
          </a:p>
        </p:txBody>
      </p:sp>
      <p:sp>
        <p:nvSpPr>
          <p:cNvPr id="308240" name="Text Box 16"/>
          <p:cNvSpPr txBox="1">
            <a:spLocks noChangeArrowheads="1"/>
          </p:cNvSpPr>
          <p:nvPr/>
        </p:nvSpPr>
        <p:spPr bwMode="auto">
          <a:xfrm>
            <a:off x="2203450" y="4267200"/>
            <a:ext cx="167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8,000 GAL</a:t>
            </a:r>
          </a:p>
        </p:txBody>
      </p:sp>
      <p:sp>
        <p:nvSpPr>
          <p:cNvPr id="308241" name="Text Box 17"/>
          <p:cNvSpPr txBox="1">
            <a:spLocks noChangeArrowheads="1"/>
          </p:cNvSpPr>
          <p:nvPr/>
        </p:nvSpPr>
        <p:spPr bwMode="auto">
          <a:xfrm>
            <a:off x="3802063" y="4267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308242" name="Text Box 18"/>
          <p:cNvSpPr txBox="1">
            <a:spLocks noChangeArrowheads="1"/>
          </p:cNvSpPr>
          <p:nvPr/>
        </p:nvSpPr>
        <p:spPr bwMode="auto">
          <a:xfrm>
            <a:off x="4335463" y="42672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8.34</a:t>
            </a:r>
          </a:p>
        </p:txBody>
      </p:sp>
      <p:sp>
        <p:nvSpPr>
          <p:cNvPr id="308243" name="Text Box 19"/>
          <p:cNvSpPr txBox="1">
            <a:spLocks noChangeArrowheads="1"/>
          </p:cNvSpPr>
          <p:nvPr/>
        </p:nvSpPr>
        <p:spPr bwMode="auto">
          <a:xfrm>
            <a:off x="5173663" y="41148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LBS</a:t>
            </a:r>
          </a:p>
        </p:txBody>
      </p:sp>
      <p:sp>
        <p:nvSpPr>
          <p:cNvPr id="308244" name="Line 20"/>
          <p:cNvSpPr>
            <a:spLocks noChangeShapeType="1"/>
          </p:cNvSpPr>
          <p:nvPr/>
        </p:nvSpPr>
        <p:spPr bwMode="auto">
          <a:xfrm>
            <a:off x="5189538" y="4495800"/>
            <a:ext cx="762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5" name="Text Box 21"/>
          <p:cNvSpPr txBox="1">
            <a:spLocks noChangeArrowheads="1"/>
          </p:cNvSpPr>
          <p:nvPr/>
        </p:nvSpPr>
        <p:spPr bwMode="auto">
          <a:xfrm>
            <a:off x="5184775" y="44196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GAL</a:t>
            </a:r>
          </a:p>
        </p:txBody>
      </p:sp>
      <p:sp>
        <p:nvSpPr>
          <p:cNvPr id="308246" name="Text Box 22"/>
          <p:cNvSpPr txBox="1">
            <a:spLocks noChangeArrowheads="1"/>
          </p:cNvSpPr>
          <p:nvPr/>
        </p:nvSpPr>
        <p:spPr bwMode="auto">
          <a:xfrm>
            <a:off x="6088063" y="4267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308247" name="Text Box 23"/>
          <p:cNvSpPr txBox="1">
            <a:spLocks noChangeArrowheads="1"/>
          </p:cNvSpPr>
          <p:nvPr/>
        </p:nvSpPr>
        <p:spPr bwMode="auto">
          <a:xfrm>
            <a:off x="6699250" y="41148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4.2</a:t>
            </a:r>
          </a:p>
        </p:txBody>
      </p:sp>
      <p:sp>
        <p:nvSpPr>
          <p:cNvPr id="308248" name="Line 24"/>
          <p:cNvSpPr>
            <a:spLocks noChangeShapeType="1"/>
          </p:cNvSpPr>
          <p:nvPr/>
        </p:nvSpPr>
        <p:spPr bwMode="auto">
          <a:xfrm>
            <a:off x="6621463" y="4495800"/>
            <a:ext cx="6858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9" name="Text Box 25"/>
          <p:cNvSpPr txBox="1">
            <a:spLocks noChangeArrowheads="1"/>
          </p:cNvSpPr>
          <p:nvPr/>
        </p:nvSpPr>
        <p:spPr bwMode="auto">
          <a:xfrm>
            <a:off x="6621463" y="44196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100</a:t>
            </a:r>
          </a:p>
        </p:txBody>
      </p:sp>
      <p:sp>
        <p:nvSpPr>
          <p:cNvPr id="308250" name="Line 26"/>
          <p:cNvSpPr>
            <a:spLocks noChangeShapeType="1"/>
          </p:cNvSpPr>
          <p:nvPr/>
        </p:nvSpPr>
        <p:spPr bwMode="auto">
          <a:xfrm>
            <a:off x="3116263" y="44958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1" name="Line 27"/>
          <p:cNvSpPr>
            <a:spLocks noChangeShapeType="1"/>
          </p:cNvSpPr>
          <p:nvPr/>
        </p:nvSpPr>
        <p:spPr bwMode="auto">
          <a:xfrm>
            <a:off x="5249863" y="46482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2" name="Text Box 28"/>
          <p:cNvSpPr txBox="1">
            <a:spLocks noChangeArrowheads="1"/>
          </p:cNvSpPr>
          <p:nvPr/>
        </p:nvSpPr>
        <p:spPr bwMode="auto">
          <a:xfrm>
            <a:off x="2454275" y="5105400"/>
            <a:ext cx="4327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  8,000  X  8.34  X  0.042</a:t>
            </a:r>
          </a:p>
        </p:txBody>
      </p:sp>
      <p:sp>
        <p:nvSpPr>
          <p:cNvPr id="308253" name="Text Box 29"/>
          <p:cNvSpPr txBox="1">
            <a:spLocks noChangeArrowheads="1"/>
          </p:cNvSpPr>
          <p:nvPr/>
        </p:nvSpPr>
        <p:spPr bwMode="auto">
          <a:xfrm>
            <a:off x="1944688" y="5805488"/>
            <a:ext cx="5370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FF0000"/>
                </a:solidFill>
                <a:latin typeface="Arial" charset="0"/>
              </a:rPr>
              <a:t>=  2,802 POUNDS DRY SOLIDS</a:t>
            </a:r>
          </a:p>
        </p:txBody>
      </p:sp>
    </p:spTree>
    <p:extLst>
      <p:ext uri="{BB962C8B-B14F-4D97-AF65-F5344CB8AC3E}">
        <p14:creationId xmlns:p14="http://schemas.microsoft.com/office/powerpoint/2010/main" val="8614240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8228"/>
                                        </p:tgtEl>
                                        <p:attrNameLst>
                                          <p:attrName>style.visibility</p:attrName>
                                        </p:attrNameLst>
                                      </p:cBhvr>
                                      <p:to>
                                        <p:strVal val="visible"/>
                                      </p:to>
                                    </p:set>
                                    <p:anim calcmode="lin" valueType="num">
                                      <p:cBhvr>
                                        <p:cTn id="7" dur="1000" fill="hold"/>
                                        <p:tgtEl>
                                          <p:spTgt spid="308228"/>
                                        </p:tgtEl>
                                        <p:attrNameLst>
                                          <p:attrName>ppt_w</p:attrName>
                                        </p:attrNameLst>
                                      </p:cBhvr>
                                      <p:tavLst>
                                        <p:tav tm="0">
                                          <p:val>
                                            <p:strVal val="#ppt_w*0.70"/>
                                          </p:val>
                                        </p:tav>
                                        <p:tav tm="100000">
                                          <p:val>
                                            <p:strVal val="#ppt_w"/>
                                          </p:val>
                                        </p:tav>
                                      </p:tavLst>
                                    </p:anim>
                                    <p:anim calcmode="lin" valueType="num">
                                      <p:cBhvr>
                                        <p:cTn id="8" dur="1000" fill="hold"/>
                                        <p:tgtEl>
                                          <p:spTgt spid="308228"/>
                                        </p:tgtEl>
                                        <p:attrNameLst>
                                          <p:attrName>ppt_h</p:attrName>
                                        </p:attrNameLst>
                                      </p:cBhvr>
                                      <p:tavLst>
                                        <p:tav tm="0">
                                          <p:val>
                                            <p:strVal val="#ppt_h"/>
                                          </p:val>
                                        </p:tav>
                                        <p:tav tm="100000">
                                          <p:val>
                                            <p:strVal val="#ppt_h"/>
                                          </p:val>
                                        </p:tav>
                                      </p:tavLst>
                                    </p:anim>
                                    <p:animEffect transition="in" filter="fade">
                                      <p:cBhvr>
                                        <p:cTn id="9" dur="1000"/>
                                        <p:tgtEl>
                                          <p:spTgt spid="3082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08229">
                                            <p:txEl>
                                              <p:pRg st="0" end="0"/>
                                            </p:txEl>
                                          </p:spTgt>
                                        </p:tgtEl>
                                        <p:attrNameLst>
                                          <p:attrName>style.visibility</p:attrName>
                                        </p:attrNameLst>
                                      </p:cBhvr>
                                      <p:to>
                                        <p:strVal val="visible"/>
                                      </p:to>
                                    </p:set>
                                    <p:anim calcmode="lin" valueType="num">
                                      <p:cBhvr additive="base">
                                        <p:cTn id="14" dur="500" fill="hold"/>
                                        <p:tgtEl>
                                          <p:spTgt spid="30822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08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08229">
                                            <p:txEl>
                                              <p:pRg st="1" end="1"/>
                                            </p:txEl>
                                          </p:spTgt>
                                        </p:tgtEl>
                                        <p:attrNameLst>
                                          <p:attrName>style.visibility</p:attrName>
                                        </p:attrNameLst>
                                      </p:cBhvr>
                                      <p:to>
                                        <p:strVal val="visible"/>
                                      </p:to>
                                    </p:set>
                                    <p:anim calcmode="lin" valueType="num">
                                      <p:cBhvr additive="base">
                                        <p:cTn id="20" dur="500" fill="hold"/>
                                        <p:tgtEl>
                                          <p:spTgt spid="308229">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082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08229">
                                            <p:txEl>
                                              <p:pRg st="2" end="2"/>
                                            </p:txEl>
                                          </p:spTgt>
                                        </p:tgtEl>
                                        <p:attrNameLst>
                                          <p:attrName>style.visibility</p:attrName>
                                        </p:attrNameLst>
                                      </p:cBhvr>
                                      <p:to>
                                        <p:strVal val="visible"/>
                                      </p:to>
                                    </p:set>
                                    <p:anim calcmode="lin" valueType="num">
                                      <p:cBhvr additive="base">
                                        <p:cTn id="26" dur="500" fill="hold"/>
                                        <p:tgtEl>
                                          <p:spTgt spid="308229">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082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08226"/>
                                        </p:tgtEl>
                                        <p:attrNameLst>
                                          <p:attrName>style.visibility</p:attrName>
                                        </p:attrNameLst>
                                      </p:cBhvr>
                                      <p:to>
                                        <p:strVal val="visible"/>
                                      </p:to>
                                    </p:set>
                                    <p:animEffect transition="in" filter="barn(outVertical)">
                                      <p:cBhvr>
                                        <p:cTn id="32" dur="500"/>
                                        <p:tgtEl>
                                          <p:spTgt spid="3082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iterate type="wd">
                                    <p:tmPct val="100000"/>
                                  </p:iterate>
                                  <p:childTnLst>
                                    <p:set>
                                      <p:cBhvr>
                                        <p:cTn id="36" dur="1" fill="hold">
                                          <p:stCondLst>
                                            <p:cond delay="0"/>
                                          </p:stCondLst>
                                        </p:cTn>
                                        <p:tgtEl>
                                          <p:spTgt spid="308230"/>
                                        </p:tgtEl>
                                        <p:attrNameLst>
                                          <p:attrName>style.visibility</p:attrName>
                                        </p:attrNameLst>
                                      </p:cBhvr>
                                      <p:to>
                                        <p:strVal val="visible"/>
                                      </p:to>
                                    </p:set>
                                    <p:animEffect transition="in" filter="slide(fromLeft)">
                                      <p:cBhvr>
                                        <p:cTn id="37" dur="300"/>
                                        <p:tgtEl>
                                          <p:spTgt spid="3082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08231"/>
                                        </p:tgtEl>
                                        <p:attrNameLst>
                                          <p:attrName>style.visibility</p:attrName>
                                        </p:attrNameLst>
                                      </p:cBhvr>
                                      <p:to>
                                        <p:strVal val="visible"/>
                                      </p:to>
                                    </p:set>
                                    <p:anim calcmode="lin" valueType="num">
                                      <p:cBhvr additive="base">
                                        <p:cTn id="42" dur="500" fill="hold"/>
                                        <p:tgtEl>
                                          <p:spTgt spid="308231"/>
                                        </p:tgtEl>
                                        <p:attrNameLst>
                                          <p:attrName>ppt_x</p:attrName>
                                        </p:attrNameLst>
                                      </p:cBhvr>
                                      <p:tavLst>
                                        <p:tav tm="0">
                                          <p:val>
                                            <p:strVal val="0-#ppt_w/2"/>
                                          </p:val>
                                        </p:tav>
                                        <p:tav tm="100000">
                                          <p:val>
                                            <p:strVal val="#ppt_x"/>
                                          </p:val>
                                        </p:tav>
                                      </p:tavLst>
                                    </p:anim>
                                    <p:anim calcmode="lin" valueType="num">
                                      <p:cBhvr additive="base">
                                        <p:cTn id="43" dur="500" fill="hold"/>
                                        <p:tgtEl>
                                          <p:spTgt spid="30823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8232"/>
                                        </p:tgtEl>
                                        <p:attrNameLst>
                                          <p:attrName>style.visibility</p:attrName>
                                        </p:attrNameLst>
                                      </p:cBhvr>
                                      <p:to>
                                        <p:strVal val="visible"/>
                                      </p:to>
                                    </p:set>
                                    <p:anim calcmode="lin" valueType="num">
                                      <p:cBhvr additive="base">
                                        <p:cTn id="48" dur="500" fill="hold"/>
                                        <p:tgtEl>
                                          <p:spTgt spid="308232"/>
                                        </p:tgtEl>
                                        <p:attrNameLst>
                                          <p:attrName>ppt_x</p:attrName>
                                        </p:attrNameLst>
                                      </p:cBhvr>
                                      <p:tavLst>
                                        <p:tav tm="0">
                                          <p:val>
                                            <p:strVal val="#ppt_x"/>
                                          </p:val>
                                        </p:tav>
                                        <p:tav tm="100000">
                                          <p:val>
                                            <p:strVal val="#ppt_x"/>
                                          </p:val>
                                        </p:tav>
                                      </p:tavLst>
                                    </p:anim>
                                    <p:anim calcmode="lin" valueType="num">
                                      <p:cBhvr additive="base">
                                        <p:cTn id="49" dur="500" fill="hold"/>
                                        <p:tgtEl>
                                          <p:spTgt spid="30823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308233"/>
                                        </p:tgtEl>
                                        <p:attrNameLst>
                                          <p:attrName>style.visibility</p:attrName>
                                        </p:attrNameLst>
                                      </p:cBhvr>
                                      <p:to>
                                        <p:strVal val="visible"/>
                                      </p:to>
                                    </p:set>
                                    <p:anim calcmode="lin" valueType="num">
                                      <p:cBhvr additive="base">
                                        <p:cTn id="54" dur="500" fill="hold"/>
                                        <p:tgtEl>
                                          <p:spTgt spid="308233"/>
                                        </p:tgtEl>
                                        <p:attrNameLst>
                                          <p:attrName>ppt_x</p:attrName>
                                        </p:attrNameLst>
                                      </p:cBhvr>
                                      <p:tavLst>
                                        <p:tav tm="0">
                                          <p:val>
                                            <p:strVal val="#ppt_x"/>
                                          </p:val>
                                        </p:tav>
                                        <p:tav tm="100000">
                                          <p:val>
                                            <p:strVal val="#ppt_x"/>
                                          </p:val>
                                        </p:tav>
                                      </p:tavLst>
                                    </p:anim>
                                    <p:anim calcmode="lin" valueType="num">
                                      <p:cBhvr additive="base">
                                        <p:cTn id="55" dur="500" fill="hold"/>
                                        <p:tgtEl>
                                          <p:spTgt spid="308233"/>
                                        </p:tgtEl>
                                        <p:attrNameLst>
                                          <p:attrName>ppt_y</p:attrName>
                                        </p:attrNameLst>
                                      </p:cBhvr>
                                      <p:tavLst>
                                        <p:tav tm="0">
                                          <p:val>
                                            <p:strVal val="0-#ppt_h/2"/>
                                          </p:val>
                                        </p:tav>
                                        <p:tav tm="100000">
                                          <p:val>
                                            <p:strVal val="#ppt_y"/>
                                          </p:val>
                                        </p:tav>
                                      </p:tavLst>
                                    </p:anim>
                                  </p:childTnLst>
                                </p:cTn>
                              </p:par>
                            </p:childTnLst>
                          </p:cTn>
                        </p:par>
                        <p:par>
                          <p:cTn id="56" fill="hold" nodeType="afterGroup">
                            <p:stCondLst>
                              <p:cond delay="500"/>
                            </p:stCondLst>
                            <p:childTnLst>
                              <p:par>
                                <p:cTn id="57" presetID="2" presetClass="entr" presetSubtype="3" fill="hold" grpId="0" nodeType="afterEffect">
                                  <p:stCondLst>
                                    <p:cond delay="0"/>
                                  </p:stCondLst>
                                  <p:childTnLst>
                                    <p:set>
                                      <p:cBhvr>
                                        <p:cTn id="58" dur="1" fill="hold">
                                          <p:stCondLst>
                                            <p:cond delay="0"/>
                                          </p:stCondLst>
                                        </p:cTn>
                                        <p:tgtEl>
                                          <p:spTgt spid="308234"/>
                                        </p:tgtEl>
                                        <p:attrNameLst>
                                          <p:attrName>style.visibility</p:attrName>
                                        </p:attrNameLst>
                                      </p:cBhvr>
                                      <p:to>
                                        <p:strVal val="visible"/>
                                      </p:to>
                                    </p:set>
                                    <p:anim calcmode="lin" valueType="num">
                                      <p:cBhvr additive="base">
                                        <p:cTn id="59" dur="500" fill="hold"/>
                                        <p:tgtEl>
                                          <p:spTgt spid="308234"/>
                                        </p:tgtEl>
                                        <p:attrNameLst>
                                          <p:attrName>ppt_x</p:attrName>
                                        </p:attrNameLst>
                                      </p:cBhvr>
                                      <p:tavLst>
                                        <p:tav tm="0">
                                          <p:val>
                                            <p:strVal val="1+#ppt_w/2"/>
                                          </p:val>
                                        </p:tav>
                                        <p:tav tm="100000">
                                          <p:val>
                                            <p:strVal val="#ppt_x"/>
                                          </p:val>
                                        </p:tav>
                                      </p:tavLst>
                                    </p:anim>
                                    <p:anim calcmode="lin" valueType="num">
                                      <p:cBhvr additive="base">
                                        <p:cTn id="60" dur="500" fill="hold"/>
                                        <p:tgtEl>
                                          <p:spTgt spid="308234"/>
                                        </p:tgtEl>
                                        <p:attrNameLst>
                                          <p:attrName>ppt_y</p:attrName>
                                        </p:attrNameLst>
                                      </p:cBhvr>
                                      <p:tavLst>
                                        <p:tav tm="0">
                                          <p:val>
                                            <p:strVal val="0-#ppt_h/2"/>
                                          </p:val>
                                        </p:tav>
                                        <p:tav tm="100000">
                                          <p:val>
                                            <p:strVal val="#ppt_y"/>
                                          </p:val>
                                        </p:tav>
                                      </p:tavLst>
                                    </p:anim>
                                  </p:childTnLst>
                                </p:cTn>
                              </p:par>
                            </p:childTnLst>
                          </p:cTn>
                        </p:par>
                        <p:par>
                          <p:cTn id="61" fill="hold" nodeType="afterGroup">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08235"/>
                                        </p:tgtEl>
                                        <p:attrNameLst>
                                          <p:attrName>style.visibility</p:attrName>
                                        </p:attrNameLst>
                                      </p:cBhvr>
                                      <p:to>
                                        <p:strVal val="visible"/>
                                      </p:to>
                                    </p:set>
                                    <p:animEffect transition="in" filter="wipe(left)">
                                      <p:cBhvr>
                                        <p:cTn id="64" dur="500"/>
                                        <p:tgtEl>
                                          <p:spTgt spid="308235"/>
                                        </p:tgtEl>
                                      </p:cBhvr>
                                    </p:animEffect>
                                  </p:childTnLst>
                                </p:cTn>
                              </p:par>
                            </p:childTnLst>
                          </p:cTn>
                        </p:par>
                        <p:par>
                          <p:cTn id="65" fill="hold" nodeType="afterGroup">
                            <p:stCondLst>
                              <p:cond delay="1500"/>
                            </p:stCondLst>
                            <p:childTnLst>
                              <p:par>
                                <p:cTn id="66" presetID="2" presetClass="entr" presetSubtype="6" fill="hold" grpId="0" nodeType="afterEffect">
                                  <p:stCondLst>
                                    <p:cond delay="0"/>
                                  </p:stCondLst>
                                  <p:childTnLst>
                                    <p:set>
                                      <p:cBhvr>
                                        <p:cTn id="67" dur="1" fill="hold">
                                          <p:stCondLst>
                                            <p:cond delay="0"/>
                                          </p:stCondLst>
                                        </p:cTn>
                                        <p:tgtEl>
                                          <p:spTgt spid="308236"/>
                                        </p:tgtEl>
                                        <p:attrNameLst>
                                          <p:attrName>style.visibility</p:attrName>
                                        </p:attrNameLst>
                                      </p:cBhvr>
                                      <p:to>
                                        <p:strVal val="visible"/>
                                      </p:to>
                                    </p:set>
                                    <p:anim calcmode="lin" valueType="num">
                                      <p:cBhvr additive="base">
                                        <p:cTn id="68" dur="500" fill="hold"/>
                                        <p:tgtEl>
                                          <p:spTgt spid="308236"/>
                                        </p:tgtEl>
                                        <p:attrNameLst>
                                          <p:attrName>ppt_x</p:attrName>
                                        </p:attrNameLst>
                                      </p:cBhvr>
                                      <p:tavLst>
                                        <p:tav tm="0">
                                          <p:val>
                                            <p:strVal val="1+#ppt_w/2"/>
                                          </p:val>
                                        </p:tav>
                                        <p:tav tm="100000">
                                          <p:val>
                                            <p:strVal val="#ppt_x"/>
                                          </p:val>
                                        </p:tav>
                                      </p:tavLst>
                                    </p:anim>
                                    <p:anim calcmode="lin" valueType="num">
                                      <p:cBhvr additive="base">
                                        <p:cTn id="69" dur="500" fill="hold"/>
                                        <p:tgtEl>
                                          <p:spTgt spid="308236"/>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08237"/>
                                        </p:tgtEl>
                                        <p:attrNameLst>
                                          <p:attrName>style.visibility</p:attrName>
                                        </p:attrNameLst>
                                      </p:cBhvr>
                                      <p:to>
                                        <p:strVal val="visible"/>
                                      </p:to>
                                    </p:set>
                                    <p:anim calcmode="lin" valueType="num">
                                      <p:cBhvr additive="base">
                                        <p:cTn id="74" dur="500" fill="hold"/>
                                        <p:tgtEl>
                                          <p:spTgt spid="308237"/>
                                        </p:tgtEl>
                                        <p:attrNameLst>
                                          <p:attrName>ppt_x</p:attrName>
                                        </p:attrNameLst>
                                      </p:cBhvr>
                                      <p:tavLst>
                                        <p:tav tm="0">
                                          <p:val>
                                            <p:strVal val="#ppt_x"/>
                                          </p:val>
                                        </p:tav>
                                        <p:tav tm="100000">
                                          <p:val>
                                            <p:strVal val="#ppt_x"/>
                                          </p:val>
                                        </p:tav>
                                      </p:tavLst>
                                    </p:anim>
                                    <p:anim calcmode="lin" valueType="num">
                                      <p:cBhvr additive="base">
                                        <p:cTn id="75" dur="500" fill="hold"/>
                                        <p:tgtEl>
                                          <p:spTgt spid="30823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308238"/>
                                        </p:tgtEl>
                                        <p:attrNameLst>
                                          <p:attrName>style.visibility</p:attrName>
                                        </p:attrNameLst>
                                      </p:cBhvr>
                                      <p:to>
                                        <p:strVal val="visible"/>
                                      </p:to>
                                    </p:set>
                                    <p:anim calcmode="lin" valueType="num">
                                      <p:cBhvr additive="base">
                                        <p:cTn id="80" dur="500" fill="hold"/>
                                        <p:tgtEl>
                                          <p:spTgt spid="308238"/>
                                        </p:tgtEl>
                                        <p:attrNameLst>
                                          <p:attrName>ppt_x</p:attrName>
                                        </p:attrNameLst>
                                      </p:cBhvr>
                                      <p:tavLst>
                                        <p:tav tm="0">
                                          <p:val>
                                            <p:strVal val="1+#ppt_w/2"/>
                                          </p:val>
                                        </p:tav>
                                        <p:tav tm="100000">
                                          <p:val>
                                            <p:strVal val="#ppt_x"/>
                                          </p:val>
                                        </p:tav>
                                      </p:tavLst>
                                    </p:anim>
                                    <p:anim calcmode="lin" valueType="num">
                                      <p:cBhvr additive="base">
                                        <p:cTn id="81" dur="500" fill="hold"/>
                                        <p:tgtEl>
                                          <p:spTgt spid="308238"/>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308239"/>
                                        </p:tgtEl>
                                        <p:attrNameLst>
                                          <p:attrName>style.visibility</p:attrName>
                                        </p:attrNameLst>
                                      </p:cBhvr>
                                      <p:to>
                                        <p:strVal val="visible"/>
                                      </p:to>
                                    </p:set>
                                    <p:anim calcmode="lin" valueType="num">
                                      <p:cBhvr additive="base">
                                        <p:cTn id="86" dur="500" fill="hold"/>
                                        <p:tgtEl>
                                          <p:spTgt spid="308239"/>
                                        </p:tgtEl>
                                        <p:attrNameLst>
                                          <p:attrName>ppt_x</p:attrName>
                                        </p:attrNameLst>
                                      </p:cBhvr>
                                      <p:tavLst>
                                        <p:tav tm="0">
                                          <p:val>
                                            <p:strVal val="0-#ppt_w/2"/>
                                          </p:val>
                                        </p:tav>
                                        <p:tav tm="100000">
                                          <p:val>
                                            <p:strVal val="#ppt_x"/>
                                          </p:val>
                                        </p:tav>
                                      </p:tavLst>
                                    </p:anim>
                                    <p:anim calcmode="lin" valueType="num">
                                      <p:cBhvr additive="base">
                                        <p:cTn id="87" dur="500" fill="hold"/>
                                        <p:tgtEl>
                                          <p:spTgt spid="308239"/>
                                        </p:tgtEl>
                                        <p:attrNameLst>
                                          <p:attrName>ppt_y</p:attrName>
                                        </p:attrNameLst>
                                      </p:cBhvr>
                                      <p:tavLst>
                                        <p:tav tm="0">
                                          <p:val>
                                            <p:strVal val="#ppt_y"/>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3" fill="hold" grpId="0" nodeType="clickEffect">
                                  <p:stCondLst>
                                    <p:cond delay="0"/>
                                  </p:stCondLst>
                                  <p:iterate type="lt">
                                    <p:tmPct val="100000"/>
                                  </p:iterate>
                                  <p:childTnLst>
                                    <p:set>
                                      <p:cBhvr>
                                        <p:cTn id="91" dur="1" fill="hold">
                                          <p:stCondLst>
                                            <p:cond delay="0"/>
                                          </p:stCondLst>
                                        </p:cTn>
                                        <p:tgtEl>
                                          <p:spTgt spid="308240"/>
                                        </p:tgtEl>
                                        <p:attrNameLst>
                                          <p:attrName>style.visibility</p:attrName>
                                        </p:attrNameLst>
                                      </p:cBhvr>
                                      <p:to>
                                        <p:strVal val="visible"/>
                                      </p:to>
                                    </p:set>
                                    <p:anim calcmode="lin" valueType="num">
                                      <p:cBhvr additive="base">
                                        <p:cTn id="92" dur="75" fill="hold"/>
                                        <p:tgtEl>
                                          <p:spTgt spid="308240"/>
                                        </p:tgtEl>
                                        <p:attrNameLst>
                                          <p:attrName>ppt_x</p:attrName>
                                        </p:attrNameLst>
                                      </p:cBhvr>
                                      <p:tavLst>
                                        <p:tav tm="0">
                                          <p:val>
                                            <p:strVal val="1+#ppt_w/2"/>
                                          </p:val>
                                        </p:tav>
                                        <p:tav tm="100000">
                                          <p:val>
                                            <p:strVal val="#ppt_x"/>
                                          </p:val>
                                        </p:tav>
                                      </p:tavLst>
                                    </p:anim>
                                    <p:anim calcmode="lin" valueType="num">
                                      <p:cBhvr additive="base">
                                        <p:cTn id="93" dur="75" fill="hold"/>
                                        <p:tgtEl>
                                          <p:spTgt spid="308240"/>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8241"/>
                                        </p:tgtEl>
                                        <p:attrNameLst>
                                          <p:attrName>style.visibility</p:attrName>
                                        </p:attrNameLst>
                                      </p:cBhvr>
                                      <p:to>
                                        <p:strVal val="visible"/>
                                      </p:to>
                                    </p:set>
                                    <p:anim calcmode="lin" valueType="num">
                                      <p:cBhvr additive="base">
                                        <p:cTn id="98" dur="500" fill="hold"/>
                                        <p:tgtEl>
                                          <p:spTgt spid="308241"/>
                                        </p:tgtEl>
                                        <p:attrNameLst>
                                          <p:attrName>ppt_x</p:attrName>
                                        </p:attrNameLst>
                                      </p:cBhvr>
                                      <p:tavLst>
                                        <p:tav tm="0">
                                          <p:val>
                                            <p:strVal val="#ppt_x"/>
                                          </p:val>
                                        </p:tav>
                                        <p:tav tm="100000">
                                          <p:val>
                                            <p:strVal val="#ppt_x"/>
                                          </p:val>
                                        </p:tav>
                                      </p:tavLst>
                                    </p:anim>
                                    <p:anim calcmode="lin" valueType="num">
                                      <p:cBhvr additive="base">
                                        <p:cTn id="99" dur="500" fill="hold"/>
                                        <p:tgtEl>
                                          <p:spTgt spid="308241"/>
                                        </p:tgtEl>
                                        <p:attrNameLst>
                                          <p:attrName>ppt_y</p:attrName>
                                        </p:attrNameLst>
                                      </p:cBhvr>
                                      <p:tavLst>
                                        <p:tav tm="0">
                                          <p:val>
                                            <p:strVal val="1+#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1" fill="hold" grpId="0" nodeType="clickEffect">
                                  <p:stCondLst>
                                    <p:cond delay="0"/>
                                  </p:stCondLst>
                                  <p:childTnLst>
                                    <p:set>
                                      <p:cBhvr>
                                        <p:cTn id="103" dur="1" fill="hold">
                                          <p:stCondLst>
                                            <p:cond delay="0"/>
                                          </p:stCondLst>
                                        </p:cTn>
                                        <p:tgtEl>
                                          <p:spTgt spid="308242"/>
                                        </p:tgtEl>
                                        <p:attrNameLst>
                                          <p:attrName>style.visibility</p:attrName>
                                        </p:attrNameLst>
                                      </p:cBhvr>
                                      <p:to>
                                        <p:strVal val="visible"/>
                                      </p:to>
                                    </p:set>
                                    <p:anim calcmode="lin" valueType="num">
                                      <p:cBhvr additive="base">
                                        <p:cTn id="104" dur="500" fill="hold"/>
                                        <p:tgtEl>
                                          <p:spTgt spid="308242"/>
                                        </p:tgtEl>
                                        <p:attrNameLst>
                                          <p:attrName>ppt_x</p:attrName>
                                        </p:attrNameLst>
                                      </p:cBhvr>
                                      <p:tavLst>
                                        <p:tav tm="0">
                                          <p:val>
                                            <p:strVal val="#ppt_x"/>
                                          </p:val>
                                        </p:tav>
                                        <p:tav tm="100000">
                                          <p:val>
                                            <p:strVal val="#ppt_x"/>
                                          </p:val>
                                        </p:tav>
                                      </p:tavLst>
                                    </p:anim>
                                    <p:anim calcmode="lin" valueType="num">
                                      <p:cBhvr additive="base">
                                        <p:cTn id="105" dur="500" fill="hold"/>
                                        <p:tgtEl>
                                          <p:spTgt spid="308242"/>
                                        </p:tgtEl>
                                        <p:attrNameLst>
                                          <p:attrName>ppt_y</p:attrName>
                                        </p:attrNameLst>
                                      </p:cBhvr>
                                      <p:tavLst>
                                        <p:tav tm="0">
                                          <p:val>
                                            <p:strVal val="0-#ppt_h/2"/>
                                          </p:val>
                                        </p:tav>
                                        <p:tav tm="100000">
                                          <p:val>
                                            <p:strVal val="#ppt_y"/>
                                          </p:val>
                                        </p:tav>
                                      </p:tavLst>
                                    </p:anim>
                                  </p:childTnLst>
                                </p:cTn>
                              </p:par>
                            </p:childTnLst>
                          </p:cTn>
                        </p:par>
                        <p:par>
                          <p:cTn id="106" fill="hold" nodeType="afterGroup">
                            <p:stCondLst>
                              <p:cond delay="500"/>
                            </p:stCondLst>
                            <p:childTnLst>
                              <p:par>
                                <p:cTn id="107" presetID="2" presetClass="entr" presetSubtype="2" fill="hold" grpId="0" nodeType="afterEffect">
                                  <p:stCondLst>
                                    <p:cond delay="0"/>
                                  </p:stCondLst>
                                  <p:iterate type="lt">
                                    <p:tmPct val="100000"/>
                                  </p:iterate>
                                  <p:childTnLst>
                                    <p:set>
                                      <p:cBhvr>
                                        <p:cTn id="108" dur="1" fill="hold">
                                          <p:stCondLst>
                                            <p:cond delay="0"/>
                                          </p:stCondLst>
                                        </p:cTn>
                                        <p:tgtEl>
                                          <p:spTgt spid="308243"/>
                                        </p:tgtEl>
                                        <p:attrNameLst>
                                          <p:attrName>style.visibility</p:attrName>
                                        </p:attrNameLst>
                                      </p:cBhvr>
                                      <p:to>
                                        <p:strVal val="visible"/>
                                      </p:to>
                                    </p:set>
                                    <p:anim calcmode="lin" valueType="num">
                                      <p:cBhvr additive="base">
                                        <p:cTn id="109" dur="75" fill="hold"/>
                                        <p:tgtEl>
                                          <p:spTgt spid="308243"/>
                                        </p:tgtEl>
                                        <p:attrNameLst>
                                          <p:attrName>ppt_x</p:attrName>
                                        </p:attrNameLst>
                                      </p:cBhvr>
                                      <p:tavLst>
                                        <p:tav tm="0">
                                          <p:val>
                                            <p:strVal val="1+#ppt_w/2"/>
                                          </p:val>
                                        </p:tav>
                                        <p:tav tm="100000">
                                          <p:val>
                                            <p:strVal val="#ppt_x"/>
                                          </p:val>
                                        </p:tav>
                                      </p:tavLst>
                                    </p:anim>
                                    <p:anim calcmode="lin" valueType="num">
                                      <p:cBhvr additive="base">
                                        <p:cTn id="110" dur="75" fill="hold"/>
                                        <p:tgtEl>
                                          <p:spTgt spid="308243"/>
                                        </p:tgtEl>
                                        <p:attrNameLst>
                                          <p:attrName>ppt_y</p:attrName>
                                        </p:attrNameLst>
                                      </p:cBhvr>
                                      <p:tavLst>
                                        <p:tav tm="0">
                                          <p:val>
                                            <p:strVal val="#ppt_y"/>
                                          </p:val>
                                        </p:tav>
                                        <p:tav tm="100000">
                                          <p:val>
                                            <p:strVal val="#ppt_y"/>
                                          </p:val>
                                        </p:tav>
                                      </p:tavLst>
                                    </p:anim>
                                  </p:childTnLst>
                                </p:cTn>
                              </p:par>
                            </p:childTnLst>
                          </p:cTn>
                        </p:par>
                        <p:par>
                          <p:cTn id="111" fill="hold" nodeType="afterGroup">
                            <p:stCondLst>
                              <p:cond delay="725"/>
                            </p:stCondLst>
                            <p:childTnLst>
                              <p:par>
                                <p:cTn id="112" presetID="22" presetClass="entr" presetSubtype="8" fill="hold" grpId="0" nodeType="afterEffect">
                                  <p:stCondLst>
                                    <p:cond delay="0"/>
                                  </p:stCondLst>
                                  <p:childTnLst>
                                    <p:set>
                                      <p:cBhvr>
                                        <p:cTn id="113" dur="1" fill="hold">
                                          <p:stCondLst>
                                            <p:cond delay="0"/>
                                          </p:stCondLst>
                                        </p:cTn>
                                        <p:tgtEl>
                                          <p:spTgt spid="308244"/>
                                        </p:tgtEl>
                                        <p:attrNameLst>
                                          <p:attrName>style.visibility</p:attrName>
                                        </p:attrNameLst>
                                      </p:cBhvr>
                                      <p:to>
                                        <p:strVal val="visible"/>
                                      </p:to>
                                    </p:set>
                                    <p:animEffect transition="in" filter="wipe(left)">
                                      <p:cBhvr>
                                        <p:cTn id="114" dur="500"/>
                                        <p:tgtEl>
                                          <p:spTgt spid="308244"/>
                                        </p:tgtEl>
                                      </p:cBhvr>
                                    </p:animEffect>
                                  </p:childTnLst>
                                </p:cTn>
                              </p:par>
                            </p:childTnLst>
                          </p:cTn>
                        </p:par>
                        <p:par>
                          <p:cTn id="115" fill="hold" nodeType="afterGroup">
                            <p:stCondLst>
                              <p:cond delay="1225"/>
                            </p:stCondLst>
                            <p:childTnLst>
                              <p:par>
                                <p:cTn id="116" presetID="2" presetClass="entr" presetSubtype="2" fill="hold" grpId="0" nodeType="afterEffect">
                                  <p:stCondLst>
                                    <p:cond delay="0"/>
                                  </p:stCondLst>
                                  <p:iterate type="lt">
                                    <p:tmPct val="100000"/>
                                  </p:iterate>
                                  <p:childTnLst>
                                    <p:set>
                                      <p:cBhvr>
                                        <p:cTn id="117" dur="1" fill="hold">
                                          <p:stCondLst>
                                            <p:cond delay="0"/>
                                          </p:stCondLst>
                                        </p:cTn>
                                        <p:tgtEl>
                                          <p:spTgt spid="308245"/>
                                        </p:tgtEl>
                                        <p:attrNameLst>
                                          <p:attrName>style.visibility</p:attrName>
                                        </p:attrNameLst>
                                      </p:cBhvr>
                                      <p:to>
                                        <p:strVal val="visible"/>
                                      </p:to>
                                    </p:set>
                                    <p:anim calcmode="lin" valueType="num">
                                      <p:cBhvr additive="base">
                                        <p:cTn id="118" dur="75" fill="hold"/>
                                        <p:tgtEl>
                                          <p:spTgt spid="308245"/>
                                        </p:tgtEl>
                                        <p:attrNameLst>
                                          <p:attrName>ppt_x</p:attrName>
                                        </p:attrNameLst>
                                      </p:cBhvr>
                                      <p:tavLst>
                                        <p:tav tm="0">
                                          <p:val>
                                            <p:strVal val="1+#ppt_w/2"/>
                                          </p:val>
                                        </p:tav>
                                        <p:tav tm="100000">
                                          <p:val>
                                            <p:strVal val="#ppt_x"/>
                                          </p:val>
                                        </p:tav>
                                      </p:tavLst>
                                    </p:anim>
                                    <p:anim calcmode="lin" valueType="num">
                                      <p:cBhvr additive="base">
                                        <p:cTn id="119" dur="75" fill="hold"/>
                                        <p:tgtEl>
                                          <p:spTgt spid="308245"/>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08246"/>
                                        </p:tgtEl>
                                        <p:attrNameLst>
                                          <p:attrName>style.visibility</p:attrName>
                                        </p:attrNameLst>
                                      </p:cBhvr>
                                      <p:to>
                                        <p:strVal val="visible"/>
                                      </p:to>
                                    </p:set>
                                    <p:anim calcmode="lin" valueType="num">
                                      <p:cBhvr additive="base">
                                        <p:cTn id="124" dur="500" fill="hold"/>
                                        <p:tgtEl>
                                          <p:spTgt spid="308246"/>
                                        </p:tgtEl>
                                        <p:attrNameLst>
                                          <p:attrName>ppt_x</p:attrName>
                                        </p:attrNameLst>
                                      </p:cBhvr>
                                      <p:tavLst>
                                        <p:tav tm="0">
                                          <p:val>
                                            <p:strVal val="#ppt_x"/>
                                          </p:val>
                                        </p:tav>
                                        <p:tav tm="100000">
                                          <p:val>
                                            <p:strVal val="#ppt_x"/>
                                          </p:val>
                                        </p:tav>
                                      </p:tavLst>
                                    </p:anim>
                                    <p:anim calcmode="lin" valueType="num">
                                      <p:cBhvr additive="base">
                                        <p:cTn id="125" dur="500" fill="hold"/>
                                        <p:tgtEl>
                                          <p:spTgt spid="308246"/>
                                        </p:tgtEl>
                                        <p:attrNameLst>
                                          <p:attrName>ppt_y</p:attrName>
                                        </p:attrNameLst>
                                      </p:cBhvr>
                                      <p:tavLst>
                                        <p:tav tm="0">
                                          <p:val>
                                            <p:strVal val="1+#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9" fill="hold" grpId="0" nodeType="clickEffect">
                                  <p:stCondLst>
                                    <p:cond delay="0"/>
                                  </p:stCondLst>
                                  <p:childTnLst>
                                    <p:set>
                                      <p:cBhvr>
                                        <p:cTn id="129" dur="1" fill="hold">
                                          <p:stCondLst>
                                            <p:cond delay="0"/>
                                          </p:stCondLst>
                                        </p:cTn>
                                        <p:tgtEl>
                                          <p:spTgt spid="308247"/>
                                        </p:tgtEl>
                                        <p:attrNameLst>
                                          <p:attrName>style.visibility</p:attrName>
                                        </p:attrNameLst>
                                      </p:cBhvr>
                                      <p:to>
                                        <p:strVal val="visible"/>
                                      </p:to>
                                    </p:set>
                                    <p:anim calcmode="lin" valueType="num">
                                      <p:cBhvr additive="base">
                                        <p:cTn id="130" dur="500" fill="hold"/>
                                        <p:tgtEl>
                                          <p:spTgt spid="308247"/>
                                        </p:tgtEl>
                                        <p:attrNameLst>
                                          <p:attrName>ppt_x</p:attrName>
                                        </p:attrNameLst>
                                      </p:cBhvr>
                                      <p:tavLst>
                                        <p:tav tm="0">
                                          <p:val>
                                            <p:strVal val="0-#ppt_w/2"/>
                                          </p:val>
                                        </p:tav>
                                        <p:tav tm="100000">
                                          <p:val>
                                            <p:strVal val="#ppt_x"/>
                                          </p:val>
                                        </p:tav>
                                      </p:tavLst>
                                    </p:anim>
                                    <p:anim calcmode="lin" valueType="num">
                                      <p:cBhvr additive="base">
                                        <p:cTn id="131" dur="500" fill="hold"/>
                                        <p:tgtEl>
                                          <p:spTgt spid="308247"/>
                                        </p:tgtEl>
                                        <p:attrNameLst>
                                          <p:attrName>ppt_y</p:attrName>
                                        </p:attrNameLst>
                                      </p:cBhvr>
                                      <p:tavLst>
                                        <p:tav tm="0">
                                          <p:val>
                                            <p:strVal val="0-#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08248"/>
                                        </p:tgtEl>
                                        <p:attrNameLst>
                                          <p:attrName>style.visibility</p:attrName>
                                        </p:attrNameLst>
                                      </p:cBhvr>
                                      <p:to>
                                        <p:strVal val="visible"/>
                                      </p:to>
                                    </p:set>
                                    <p:animEffect transition="in" filter="wipe(left)">
                                      <p:cBhvr>
                                        <p:cTn id="136" dur="500"/>
                                        <p:tgtEl>
                                          <p:spTgt spid="30824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6" fill="hold" grpId="0" nodeType="clickEffect">
                                  <p:stCondLst>
                                    <p:cond delay="0"/>
                                  </p:stCondLst>
                                  <p:iterate type="lt">
                                    <p:tmPct val="100000"/>
                                  </p:iterate>
                                  <p:childTnLst>
                                    <p:set>
                                      <p:cBhvr>
                                        <p:cTn id="140" dur="1" fill="hold">
                                          <p:stCondLst>
                                            <p:cond delay="0"/>
                                          </p:stCondLst>
                                        </p:cTn>
                                        <p:tgtEl>
                                          <p:spTgt spid="308249"/>
                                        </p:tgtEl>
                                        <p:attrNameLst>
                                          <p:attrName>style.visibility</p:attrName>
                                        </p:attrNameLst>
                                      </p:cBhvr>
                                      <p:to>
                                        <p:strVal val="visible"/>
                                      </p:to>
                                    </p:set>
                                    <p:anim calcmode="lin" valueType="num">
                                      <p:cBhvr additive="base">
                                        <p:cTn id="141" dur="75" fill="hold"/>
                                        <p:tgtEl>
                                          <p:spTgt spid="308249"/>
                                        </p:tgtEl>
                                        <p:attrNameLst>
                                          <p:attrName>ppt_x</p:attrName>
                                        </p:attrNameLst>
                                      </p:cBhvr>
                                      <p:tavLst>
                                        <p:tav tm="0">
                                          <p:val>
                                            <p:strVal val="1+#ppt_w/2"/>
                                          </p:val>
                                        </p:tav>
                                        <p:tav tm="100000">
                                          <p:val>
                                            <p:strVal val="#ppt_x"/>
                                          </p:val>
                                        </p:tav>
                                      </p:tavLst>
                                    </p:anim>
                                    <p:anim calcmode="lin" valueType="num">
                                      <p:cBhvr additive="base">
                                        <p:cTn id="142" dur="75" fill="hold"/>
                                        <p:tgtEl>
                                          <p:spTgt spid="308249"/>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08250"/>
                                        </p:tgtEl>
                                        <p:attrNameLst>
                                          <p:attrName>style.visibility</p:attrName>
                                        </p:attrNameLst>
                                      </p:cBhvr>
                                      <p:to>
                                        <p:strVal val="visible"/>
                                      </p:to>
                                    </p:set>
                                    <p:animEffect transition="in" filter="wipe(left)">
                                      <p:cBhvr>
                                        <p:cTn id="147" dur="500"/>
                                        <p:tgtEl>
                                          <p:spTgt spid="308250"/>
                                        </p:tgtEl>
                                      </p:cBhvr>
                                    </p:animEffect>
                                  </p:childTnLst>
                                </p:cTn>
                              </p:par>
                            </p:childTnLst>
                          </p:cTn>
                        </p:par>
                        <p:par>
                          <p:cTn id="148" fill="hold" nodeType="afterGroup">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308251"/>
                                        </p:tgtEl>
                                        <p:attrNameLst>
                                          <p:attrName>style.visibility</p:attrName>
                                        </p:attrNameLst>
                                      </p:cBhvr>
                                      <p:to>
                                        <p:strVal val="visible"/>
                                      </p:to>
                                    </p:set>
                                    <p:animEffect transition="in" filter="wipe(left)">
                                      <p:cBhvr>
                                        <p:cTn id="151" dur="500"/>
                                        <p:tgtEl>
                                          <p:spTgt spid="30825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2" presetClass="entr" presetSubtype="8" fill="hold" grpId="0" nodeType="clickEffect">
                                  <p:stCondLst>
                                    <p:cond delay="0"/>
                                  </p:stCondLst>
                                  <p:iterate type="wd">
                                    <p:tmPct val="100000"/>
                                  </p:iterate>
                                  <p:childTnLst>
                                    <p:set>
                                      <p:cBhvr>
                                        <p:cTn id="155" dur="1" fill="hold">
                                          <p:stCondLst>
                                            <p:cond delay="0"/>
                                          </p:stCondLst>
                                        </p:cTn>
                                        <p:tgtEl>
                                          <p:spTgt spid="308252"/>
                                        </p:tgtEl>
                                        <p:attrNameLst>
                                          <p:attrName>style.visibility</p:attrName>
                                        </p:attrNameLst>
                                      </p:cBhvr>
                                      <p:to>
                                        <p:strVal val="visible"/>
                                      </p:to>
                                    </p:set>
                                    <p:animEffect transition="in" filter="slide(fromLeft)">
                                      <p:cBhvr>
                                        <p:cTn id="156" dur="300"/>
                                        <p:tgtEl>
                                          <p:spTgt spid="30825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5" presetClass="entr" presetSubtype="0" fill="hold" grpId="0" nodeType="clickEffect">
                                  <p:stCondLst>
                                    <p:cond delay="0"/>
                                  </p:stCondLst>
                                  <p:childTnLst>
                                    <p:set>
                                      <p:cBhvr>
                                        <p:cTn id="160" dur="1" fill="hold">
                                          <p:stCondLst>
                                            <p:cond delay="0"/>
                                          </p:stCondLst>
                                        </p:cTn>
                                        <p:tgtEl>
                                          <p:spTgt spid="308253"/>
                                        </p:tgtEl>
                                        <p:attrNameLst>
                                          <p:attrName>style.visibility</p:attrName>
                                        </p:attrNameLst>
                                      </p:cBhvr>
                                      <p:to>
                                        <p:strVal val="visible"/>
                                      </p:to>
                                    </p:set>
                                    <p:anim calcmode="lin" valueType="num">
                                      <p:cBhvr>
                                        <p:cTn id="161" dur="1000" fill="hold"/>
                                        <p:tgtEl>
                                          <p:spTgt spid="308253"/>
                                        </p:tgtEl>
                                        <p:attrNameLst>
                                          <p:attrName>ppt_w</p:attrName>
                                        </p:attrNameLst>
                                      </p:cBhvr>
                                      <p:tavLst>
                                        <p:tav tm="0">
                                          <p:val>
                                            <p:fltVal val="0"/>
                                          </p:val>
                                        </p:tav>
                                        <p:tav tm="100000">
                                          <p:val>
                                            <p:strVal val="#ppt_w"/>
                                          </p:val>
                                        </p:tav>
                                      </p:tavLst>
                                    </p:anim>
                                    <p:anim calcmode="lin" valueType="num">
                                      <p:cBhvr>
                                        <p:cTn id="162" dur="1000" fill="hold"/>
                                        <p:tgtEl>
                                          <p:spTgt spid="308253"/>
                                        </p:tgtEl>
                                        <p:attrNameLst>
                                          <p:attrName>ppt_h</p:attrName>
                                        </p:attrNameLst>
                                      </p:cBhvr>
                                      <p:tavLst>
                                        <p:tav tm="0">
                                          <p:val>
                                            <p:fltVal val="0"/>
                                          </p:val>
                                        </p:tav>
                                        <p:tav tm="100000">
                                          <p:val>
                                            <p:strVal val="#ppt_h"/>
                                          </p:val>
                                        </p:tav>
                                      </p:tavLst>
                                    </p:anim>
                                    <p:anim calcmode="lin" valueType="num">
                                      <p:cBhvr>
                                        <p:cTn id="163" dur="1000" fill="hold"/>
                                        <p:tgtEl>
                                          <p:spTgt spid="308253"/>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3082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nimBg="1"/>
      <p:bldP spid="308228" grpId="0" autoUpdateAnimBg="0"/>
      <p:bldP spid="308229" grpId="0" build="p" autoUpdateAnimBg="0"/>
      <p:bldP spid="308230" grpId="0" autoUpdateAnimBg="0"/>
      <p:bldP spid="308231" grpId="0" autoUpdateAnimBg="0"/>
      <p:bldP spid="308232" grpId="0" autoUpdateAnimBg="0"/>
      <p:bldP spid="308233" grpId="0" autoUpdateAnimBg="0"/>
      <p:bldP spid="308234" grpId="0" autoUpdateAnimBg="0"/>
      <p:bldP spid="308235" grpId="0" animBg="1"/>
      <p:bldP spid="308236" grpId="0" autoUpdateAnimBg="0"/>
      <p:bldP spid="308237" grpId="0" autoUpdateAnimBg="0"/>
      <p:bldP spid="308238" grpId="0" autoUpdateAnimBg="0"/>
      <p:bldP spid="308239" grpId="0" autoUpdateAnimBg="0"/>
      <p:bldP spid="308240" grpId="0" autoUpdateAnimBg="0"/>
      <p:bldP spid="308241" grpId="0" autoUpdateAnimBg="0"/>
      <p:bldP spid="308242" grpId="0" autoUpdateAnimBg="0"/>
      <p:bldP spid="308243" grpId="0" autoUpdateAnimBg="0"/>
      <p:bldP spid="308244" grpId="0" animBg="1"/>
      <p:bldP spid="308245" grpId="0" autoUpdateAnimBg="0"/>
      <p:bldP spid="308246" grpId="0" autoUpdateAnimBg="0"/>
      <p:bldP spid="308247" grpId="0" autoUpdateAnimBg="0"/>
      <p:bldP spid="308248" grpId="0" animBg="1"/>
      <p:bldP spid="308249" grpId="0" autoUpdateAnimBg="0"/>
      <p:bldP spid="308250" grpId="0" animBg="1"/>
      <p:bldP spid="308251" grpId="0" animBg="1"/>
      <p:bldP spid="308252" grpId="0" autoUpdateAnimBg="0"/>
      <p:bldP spid="30825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val 2"/>
          <p:cNvSpPr>
            <a:spLocks noChangeArrowheads="1"/>
          </p:cNvSpPr>
          <p:nvPr/>
        </p:nvSpPr>
        <p:spPr bwMode="auto">
          <a:xfrm>
            <a:off x="1219200" y="1066800"/>
            <a:ext cx="3429000" cy="609600"/>
          </a:xfrm>
          <a:prstGeom prst="ellipse">
            <a:avLst/>
          </a:prstGeom>
          <a:solidFill>
            <a:srgbClr val="D9D9FF"/>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03427" name="Text Box 3"/>
          <p:cNvSpPr txBox="1">
            <a:spLocks noChangeArrowheads="1"/>
          </p:cNvSpPr>
          <p:nvPr/>
        </p:nvSpPr>
        <p:spPr bwMode="auto">
          <a:xfrm>
            <a:off x="0" y="904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333399"/>
                </a:solidFill>
                <a:latin typeface="Arial" charset="0"/>
              </a:rPr>
              <a:t>SLUDGE POUNDS CALCULATIONS</a:t>
            </a:r>
          </a:p>
        </p:txBody>
      </p:sp>
      <p:sp>
        <p:nvSpPr>
          <p:cNvPr id="103428" name="Text Box 4"/>
          <p:cNvSpPr txBox="1">
            <a:spLocks noChangeArrowheads="1"/>
          </p:cNvSpPr>
          <p:nvPr/>
        </p:nvSpPr>
        <p:spPr bwMode="auto">
          <a:xfrm>
            <a:off x="228600" y="762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rPr>
              <a:t>Given the following information, calculate the pounds of dry solids and the pounds of volatile solids:</a:t>
            </a:r>
          </a:p>
        </p:txBody>
      </p:sp>
      <p:sp>
        <p:nvSpPr>
          <p:cNvPr id="103429" name="Text Box 5"/>
          <p:cNvSpPr txBox="1">
            <a:spLocks noChangeArrowheads="1"/>
          </p:cNvSpPr>
          <p:nvPr/>
        </p:nvSpPr>
        <p:spPr bwMode="auto">
          <a:xfrm>
            <a:off x="1212850" y="1600200"/>
            <a:ext cx="7092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VOLUME OF SLUDGE		8,000 GALLONS</a:t>
            </a:r>
          </a:p>
          <a:p>
            <a:r>
              <a:rPr lang="en-US" altLang="en-US" sz="2400">
                <a:solidFill>
                  <a:srgbClr val="008000"/>
                </a:solidFill>
                <a:latin typeface="Arial" charset="0"/>
              </a:rPr>
              <a:t>SOLIDS CONCENTRATION	4.2%</a:t>
            </a:r>
          </a:p>
          <a:p>
            <a:r>
              <a:rPr lang="en-US" altLang="en-US" sz="2400">
                <a:solidFill>
                  <a:srgbClr val="008000"/>
                </a:solidFill>
                <a:latin typeface="Arial" charset="0"/>
              </a:rPr>
              <a:t>VOLATILE SOLIDS			82%</a:t>
            </a:r>
          </a:p>
        </p:txBody>
      </p:sp>
      <p:sp>
        <p:nvSpPr>
          <p:cNvPr id="173062" name="Text Box 6"/>
          <p:cNvSpPr txBox="1">
            <a:spLocks noChangeArrowheads="1"/>
          </p:cNvSpPr>
          <p:nvPr/>
        </p:nvSpPr>
        <p:spPr bwMode="auto">
          <a:xfrm>
            <a:off x="762000" y="2895600"/>
            <a:ext cx="386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u="sng">
                <a:solidFill>
                  <a:srgbClr val="FF0000"/>
                </a:solidFill>
                <a:latin typeface="Arial" charset="0"/>
              </a:rPr>
              <a:t>LBS VOLATILE SOLIDS</a:t>
            </a:r>
            <a:r>
              <a:rPr lang="en-US" altLang="en-US" sz="2400">
                <a:solidFill>
                  <a:srgbClr val="FF0000"/>
                </a:solidFill>
                <a:latin typeface="Arial" charset="0"/>
              </a:rPr>
              <a:t> =</a:t>
            </a:r>
          </a:p>
        </p:txBody>
      </p:sp>
      <p:sp>
        <p:nvSpPr>
          <p:cNvPr id="173063" name="Text Box 7"/>
          <p:cNvSpPr txBox="1">
            <a:spLocks noChangeArrowheads="1"/>
          </p:cNvSpPr>
          <p:nvPr/>
        </p:nvSpPr>
        <p:spPr bwMode="auto">
          <a:xfrm>
            <a:off x="1752600" y="3429000"/>
            <a:ext cx="274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LBS DRY SOLIDS</a:t>
            </a:r>
          </a:p>
        </p:txBody>
      </p:sp>
      <p:sp>
        <p:nvSpPr>
          <p:cNvPr id="173064" name="Text Box 8"/>
          <p:cNvSpPr txBox="1">
            <a:spLocks noChangeArrowheads="1"/>
          </p:cNvSpPr>
          <p:nvPr/>
        </p:nvSpPr>
        <p:spPr bwMode="auto">
          <a:xfrm>
            <a:off x="4489450" y="3429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73065" name="Text Box 9"/>
          <p:cNvSpPr txBox="1">
            <a:spLocks noChangeArrowheads="1"/>
          </p:cNvSpPr>
          <p:nvPr/>
        </p:nvSpPr>
        <p:spPr bwMode="auto">
          <a:xfrm>
            <a:off x="4876800" y="3429000"/>
            <a:ext cx="326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 VOLATILE SOLIDS</a:t>
            </a:r>
          </a:p>
        </p:txBody>
      </p:sp>
      <p:sp>
        <p:nvSpPr>
          <p:cNvPr id="173066" name="Text Box 10"/>
          <p:cNvSpPr txBox="1">
            <a:spLocks noChangeArrowheads="1"/>
          </p:cNvSpPr>
          <p:nvPr/>
        </p:nvSpPr>
        <p:spPr bwMode="auto">
          <a:xfrm>
            <a:off x="1390650" y="43068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a:t>
            </a:r>
          </a:p>
        </p:txBody>
      </p:sp>
      <p:sp>
        <p:nvSpPr>
          <p:cNvPr id="173067" name="Text Box 11"/>
          <p:cNvSpPr txBox="1">
            <a:spLocks noChangeArrowheads="1"/>
          </p:cNvSpPr>
          <p:nvPr/>
        </p:nvSpPr>
        <p:spPr bwMode="auto">
          <a:xfrm>
            <a:off x="1974850" y="4267200"/>
            <a:ext cx="358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2,802 LBS DRY SOLIDS</a:t>
            </a:r>
          </a:p>
        </p:txBody>
      </p:sp>
      <p:sp>
        <p:nvSpPr>
          <p:cNvPr id="173068" name="Text Box 12"/>
          <p:cNvSpPr txBox="1">
            <a:spLocks noChangeArrowheads="1"/>
          </p:cNvSpPr>
          <p:nvPr/>
        </p:nvSpPr>
        <p:spPr bwMode="auto">
          <a:xfrm>
            <a:off x="5632450" y="4267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latin typeface="Arial" charset="0"/>
              </a:rPr>
              <a:t>X</a:t>
            </a:r>
          </a:p>
        </p:txBody>
      </p:sp>
      <p:sp>
        <p:nvSpPr>
          <p:cNvPr id="173069" name="Text Box 13"/>
          <p:cNvSpPr txBox="1">
            <a:spLocks noChangeArrowheads="1"/>
          </p:cNvSpPr>
          <p:nvPr/>
        </p:nvSpPr>
        <p:spPr bwMode="auto">
          <a:xfrm>
            <a:off x="6242050" y="41148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82</a:t>
            </a:r>
          </a:p>
        </p:txBody>
      </p:sp>
      <p:sp>
        <p:nvSpPr>
          <p:cNvPr id="173070" name="Line 14"/>
          <p:cNvSpPr>
            <a:spLocks noChangeShapeType="1"/>
          </p:cNvSpPr>
          <p:nvPr/>
        </p:nvSpPr>
        <p:spPr bwMode="auto">
          <a:xfrm>
            <a:off x="6164263" y="4495800"/>
            <a:ext cx="6858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71" name="Text Box 15"/>
          <p:cNvSpPr txBox="1">
            <a:spLocks noChangeArrowheads="1"/>
          </p:cNvSpPr>
          <p:nvPr/>
        </p:nvSpPr>
        <p:spPr bwMode="auto">
          <a:xfrm>
            <a:off x="6164263" y="44196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100</a:t>
            </a:r>
          </a:p>
        </p:txBody>
      </p:sp>
      <p:sp>
        <p:nvSpPr>
          <p:cNvPr id="173072" name="Text Box 16"/>
          <p:cNvSpPr txBox="1">
            <a:spLocks noChangeArrowheads="1"/>
          </p:cNvSpPr>
          <p:nvPr/>
        </p:nvSpPr>
        <p:spPr bwMode="auto">
          <a:xfrm>
            <a:off x="3214688" y="4953000"/>
            <a:ext cx="28051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333399"/>
                </a:solidFill>
                <a:latin typeface="Arial" charset="0"/>
              </a:rPr>
              <a:t>=  2,802  X  0.82</a:t>
            </a:r>
          </a:p>
        </p:txBody>
      </p:sp>
      <p:sp>
        <p:nvSpPr>
          <p:cNvPr id="173073" name="Text Box 17"/>
          <p:cNvSpPr txBox="1">
            <a:spLocks noChangeArrowheads="1"/>
          </p:cNvSpPr>
          <p:nvPr/>
        </p:nvSpPr>
        <p:spPr bwMode="auto">
          <a:xfrm>
            <a:off x="1447800" y="5715000"/>
            <a:ext cx="6376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FF0000"/>
                </a:solidFill>
                <a:latin typeface="Arial" charset="0"/>
              </a:rPr>
              <a:t>=  2,298 POUNDS VOLATILE SOLIDS</a:t>
            </a:r>
          </a:p>
        </p:txBody>
      </p:sp>
    </p:spTree>
    <p:extLst>
      <p:ext uri="{BB962C8B-B14F-4D97-AF65-F5344CB8AC3E}">
        <p14:creationId xmlns:p14="http://schemas.microsoft.com/office/powerpoint/2010/main" val="41681801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barn(outVertical)">
                                      <p:cBhvr>
                                        <p:cTn id="7" dur="5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iterate type="wd">
                                    <p:tmPct val="100000"/>
                                  </p:iterate>
                                  <p:childTnLst>
                                    <p:set>
                                      <p:cBhvr>
                                        <p:cTn id="11" dur="1" fill="hold">
                                          <p:stCondLst>
                                            <p:cond delay="0"/>
                                          </p:stCondLst>
                                        </p:cTn>
                                        <p:tgtEl>
                                          <p:spTgt spid="173062"/>
                                        </p:tgtEl>
                                        <p:attrNameLst>
                                          <p:attrName>style.visibility</p:attrName>
                                        </p:attrNameLst>
                                      </p:cBhvr>
                                      <p:to>
                                        <p:strVal val="visible"/>
                                      </p:to>
                                    </p:set>
                                    <p:animEffect transition="in" filter="slide(fromLeft)">
                                      <p:cBhvr>
                                        <p:cTn id="12" dur="3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3063"/>
                                        </p:tgtEl>
                                        <p:attrNameLst>
                                          <p:attrName>style.visibility</p:attrName>
                                        </p:attrNameLst>
                                      </p:cBhvr>
                                      <p:to>
                                        <p:strVal val="visible"/>
                                      </p:to>
                                    </p:set>
                                    <p:anim calcmode="lin" valueType="num">
                                      <p:cBhvr additive="base">
                                        <p:cTn id="17" dur="500" fill="hold"/>
                                        <p:tgtEl>
                                          <p:spTgt spid="173063"/>
                                        </p:tgtEl>
                                        <p:attrNameLst>
                                          <p:attrName>ppt_x</p:attrName>
                                        </p:attrNameLst>
                                      </p:cBhvr>
                                      <p:tavLst>
                                        <p:tav tm="0">
                                          <p:val>
                                            <p:strVal val="0-#ppt_w/2"/>
                                          </p:val>
                                        </p:tav>
                                        <p:tav tm="100000">
                                          <p:val>
                                            <p:strVal val="#ppt_x"/>
                                          </p:val>
                                        </p:tav>
                                      </p:tavLst>
                                    </p:anim>
                                    <p:anim calcmode="lin" valueType="num">
                                      <p:cBhvr additive="base">
                                        <p:cTn id="18" dur="500" fill="hold"/>
                                        <p:tgtEl>
                                          <p:spTgt spid="17306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3064"/>
                                        </p:tgtEl>
                                        <p:attrNameLst>
                                          <p:attrName>style.visibility</p:attrName>
                                        </p:attrNameLst>
                                      </p:cBhvr>
                                      <p:to>
                                        <p:strVal val="visible"/>
                                      </p:to>
                                    </p:set>
                                    <p:anim calcmode="lin" valueType="num">
                                      <p:cBhvr additive="base">
                                        <p:cTn id="23" dur="500" fill="hold"/>
                                        <p:tgtEl>
                                          <p:spTgt spid="173064"/>
                                        </p:tgtEl>
                                        <p:attrNameLst>
                                          <p:attrName>ppt_x</p:attrName>
                                        </p:attrNameLst>
                                      </p:cBhvr>
                                      <p:tavLst>
                                        <p:tav tm="0">
                                          <p:val>
                                            <p:strVal val="#ppt_x"/>
                                          </p:val>
                                        </p:tav>
                                        <p:tav tm="100000">
                                          <p:val>
                                            <p:strVal val="#ppt_x"/>
                                          </p:val>
                                        </p:tav>
                                      </p:tavLst>
                                    </p:anim>
                                    <p:anim calcmode="lin" valueType="num">
                                      <p:cBhvr additive="base">
                                        <p:cTn id="24" dur="500" fill="hold"/>
                                        <p:tgtEl>
                                          <p:spTgt spid="17306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3065"/>
                                        </p:tgtEl>
                                        <p:attrNameLst>
                                          <p:attrName>style.visibility</p:attrName>
                                        </p:attrNameLst>
                                      </p:cBhvr>
                                      <p:to>
                                        <p:strVal val="visible"/>
                                      </p:to>
                                    </p:set>
                                    <p:anim calcmode="lin" valueType="num">
                                      <p:cBhvr additive="base">
                                        <p:cTn id="29" dur="500" fill="hold"/>
                                        <p:tgtEl>
                                          <p:spTgt spid="173065"/>
                                        </p:tgtEl>
                                        <p:attrNameLst>
                                          <p:attrName>ppt_x</p:attrName>
                                        </p:attrNameLst>
                                      </p:cBhvr>
                                      <p:tavLst>
                                        <p:tav tm="0">
                                          <p:val>
                                            <p:strVal val="1+#ppt_w/2"/>
                                          </p:val>
                                        </p:tav>
                                        <p:tav tm="100000">
                                          <p:val>
                                            <p:strVal val="#ppt_x"/>
                                          </p:val>
                                        </p:tav>
                                      </p:tavLst>
                                    </p:anim>
                                    <p:anim calcmode="lin" valueType="num">
                                      <p:cBhvr additive="base">
                                        <p:cTn id="30" dur="500" fill="hold"/>
                                        <p:tgtEl>
                                          <p:spTgt spid="17306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73066"/>
                                        </p:tgtEl>
                                        <p:attrNameLst>
                                          <p:attrName>style.visibility</p:attrName>
                                        </p:attrNameLst>
                                      </p:cBhvr>
                                      <p:to>
                                        <p:strVal val="visible"/>
                                      </p:to>
                                    </p:set>
                                    <p:anim calcmode="lin" valueType="num">
                                      <p:cBhvr additive="base">
                                        <p:cTn id="35" dur="500" fill="hold"/>
                                        <p:tgtEl>
                                          <p:spTgt spid="173066"/>
                                        </p:tgtEl>
                                        <p:attrNameLst>
                                          <p:attrName>ppt_x</p:attrName>
                                        </p:attrNameLst>
                                      </p:cBhvr>
                                      <p:tavLst>
                                        <p:tav tm="0">
                                          <p:val>
                                            <p:strVal val="0-#ppt_w/2"/>
                                          </p:val>
                                        </p:tav>
                                        <p:tav tm="100000">
                                          <p:val>
                                            <p:strVal val="#ppt_x"/>
                                          </p:val>
                                        </p:tav>
                                      </p:tavLst>
                                    </p:anim>
                                    <p:anim calcmode="lin" valueType="num">
                                      <p:cBhvr additive="base">
                                        <p:cTn id="36" dur="500" fill="hold"/>
                                        <p:tgtEl>
                                          <p:spTgt spid="17306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3" fill="hold" grpId="0" nodeType="clickEffect">
                                  <p:stCondLst>
                                    <p:cond delay="0"/>
                                  </p:stCondLst>
                                  <p:iterate type="lt">
                                    <p:tmPct val="100000"/>
                                  </p:iterate>
                                  <p:childTnLst>
                                    <p:set>
                                      <p:cBhvr>
                                        <p:cTn id="40" dur="1" fill="hold">
                                          <p:stCondLst>
                                            <p:cond delay="0"/>
                                          </p:stCondLst>
                                        </p:cTn>
                                        <p:tgtEl>
                                          <p:spTgt spid="173067"/>
                                        </p:tgtEl>
                                        <p:attrNameLst>
                                          <p:attrName>style.visibility</p:attrName>
                                        </p:attrNameLst>
                                      </p:cBhvr>
                                      <p:to>
                                        <p:strVal val="visible"/>
                                      </p:to>
                                    </p:set>
                                    <p:anim calcmode="lin" valueType="num">
                                      <p:cBhvr additive="base">
                                        <p:cTn id="41" dur="75" fill="hold"/>
                                        <p:tgtEl>
                                          <p:spTgt spid="173067"/>
                                        </p:tgtEl>
                                        <p:attrNameLst>
                                          <p:attrName>ppt_x</p:attrName>
                                        </p:attrNameLst>
                                      </p:cBhvr>
                                      <p:tavLst>
                                        <p:tav tm="0">
                                          <p:val>
                                            <p:strVal val="1+#ppt_w/2"/>
                                          </p:val>
                                        </p:tav>
                                        <p:tav tm="100000">
                                          <p:val>
                                            <p:strVal val="#ppt_x"/>
                                          </p:val>
                                        </p:tav>
                                      </p:tavLst>
                                    </p:anim>
                                    <p:anim calcmode="lin" valueType="num">
                                      <p:cBhvr additive="base">
                                        <p:cTn id="42" dur="75" fill="hold"/>
                                        <p:tgtEl>
                                          <p:spTgt spid="173067"/>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3068"/>
                                        </p:tgtEl>
                                        <p:attrNameLst>
                                          <p:attrName>style.visibility</p:attrName>
                                        </p:attrNameLst>
                                      </p:cBhvr>
                                      <p:to>
                                        <p:strVal val="visible"/>
                                      </p:to>
                                    </p:set>
                                    <p:anim calcmode="lin" valueType="num">
                                      <p:cBhvr additive="base">
                                        <p:cTn id="47" dur="500" fill="hold"/>
                                        <p:tgtEl>
                                          <p:spTgt spid="173068"/>
                                        </p:tgtEl>
                                        <p:attrNameLst>
                                          <p:attrName>ppt_x</p:attrName>
                                        </p:attrNameLst>
                                      </p:cBhvr>
                                      <p:tavLst>
                                        <p:tav tm="0">
                                          <p:val>
                                            <p:strVal val="#ppt_x"/>
                                          </p:val>
                                        </p:tav>
                                        <p:tav tm="100000">
                                          <p:val>
                                            <p:strVal val="#ppt_x"/>
                                          </p:val>
                                        </p:tav>
                                      </p:tavLst>
                                    </p:anim>
                                    <p:anim calcmode="lin" valueType="num">
                                      <p:cBhvr additive="base">
                                        <p:cTn id="48" dur="500" fill="hold"/>
                                        <p:tgtEl>
                                          <p:spTgt spid="17306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173069"/>
                                        </p:tgtEl>
                                        <p:attrNameLst>
                                          <p:attrName>style.visibility</p:attrName>
                                        </p:attrNameLst>
                                      </p:cBhvr>
                                      <p:to>
                                        <p:strVal val="visible"/>
                                      </p:to>
                                    </p:set>
                                    <p:anim calcmode="lin" valueType="num">
                                      <p:cBhvr additive="base">
                                        <p:cTn id="53" dur="500" fill="hold"/>
                                        <p:tgtEl>
                                          <p:spTgt spid="173069"/>
                                        </p:tgtEl>
                                        <p:attrNameLst>
                                          <p:attrName>ppt_x</p:attrName>
                                        </p:attrNameLst>
                                      </p:cBhvr>
                                      <p:tavLst>
                                        <p:tav tm="0">
                                          <p:val>
                                            <p:strVal val="0-#ppt_w/2"/>
                                          </p:val>
                                        </p:tav>
                                        <p:tav tm="100000">
                                          <p:val>
                                            <p:strVal val="#ppt_x"/>
                                          </p:val>
                                        </p:tav>
                                      </p:tavLst>
                                    </p:anim>
                                    <p:anim calcmode="lin" valueType="num">
                                      <p:cBhvr additive="base">
                                        <p:cTn id="54" dur="500" fill="hold"/>
                                        <p:tgtEl>
                                          <p:spTgt spid="173069"/>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3070"/>
                                        </p:tgtEl>
                                        <p:attrNameLst>
                                          <p:attrName>style.visibility</p:attrName>
                                        </p:attrNameLst>
                                      </p:cBhvr>
                                      <p:to>
                                        <p:strVal val="visible"/>
                                      </p:to>
                                    </p:set>
                                    <p:animEffect transition="in" filter="wipe(left)">
                                      <p:cBhvr>
                                        <p:cTn id="59" dur="500"/>
                                        <p:tgtEl>
                                          <p:spTgt spid="17307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6" fill="hold" grpId="0" nodeType="clickEffect">
                                  <p:stCondLst>
                                    <p:cond delay="0"/>
                                  </p:stCondLst>
                                  <p:iterate type="lt">
                                    <p:tmPct val="100000"/>
                                  </p:iterate>
                                  <p:childTnLst>
                                    <p:set>
                                      <p:cBhvr>
                                        <p:cTn id="63" dur="1" fill="hold">
                                          <p:stCondLst>
                                            <p:cond delay="0"/>
                                          </p:stCondLst>
                                        </p:cTn>
                                        <p:tgtEl>
                                          <p:spTgt spid="173071"/>
                                        </p:tgtEl>
                                        <p:attrNameLst>
                                          <p:attrName>style.visibility</p:attrName>
                                        </p:attrNameLst>
                                      </p:cBhvr>
                                      <p:to>
                                        <p:strVal val="visible"/>
                                      </p:to>
                                    </p:set>
                                    <p:anim calcmode="lin" valueType="num">
                                      <p:cBhvr additive="base">
                                        <p:cTn id="64" dur="75" fill="hold"/>
                                        <p:tgtEl>
                                          <p:spTgt spid="173071"/>
                                        </p:tgtEl>
                                        <p:attrNameLst>
                                          <p:attrName>ppt_x</p:attrName>
                                        </p:attrNameLst>
                                      </p:cBhvr>
                                      <p:tavLst>
                                        <p:tav tm="0">
                                          <p:val>
                                            <p:strVal val="1+#ppt_w/2"/>
                                          </p:val>
                                        </p:tav>
                                        <p:tav tm="100000">
                                          <p:val>
                                            <p:strVal val="#ppt_x"/>
                                          </p:val>
                                        </p:tav>
                                      </p:tavLst>
                                    </p:anim>
                                    <p:anim calcmode="lin" valueType="num">
                                      <p:cBhvr additive="base">
                                        <p:cTn id="65" dur="75" fill="hold"/>
                                        <p:tgtEl>
                                          <p:spTgt spid="173071"/>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8" fill="hold" grpId="0" nodeType="clickEffect">
                                  <p:stCondLst>
                                    <p:cond delay="0"/>
                                  </p:stCondLst>
                                  <p:iterate type="wd">
                                    <p:tmPct val="100000"/>
                                  </p:iterate>
                                  <p:childTnLst>
                                    <p:set>
                                      <p:cBhvr>
                                        <p:cTn id="69" dur="1" fill="hold">
                                          <p:stCondLst>
                                            <p:cond delay="0"/>
                                          </p:stCondLst>
                                        </p:cTn>
                                        <p:tgtEl>
                                          <p:spTgt spid="173072"/>
                                        </p:tgtEl>
                                        <p:attrNameLst>
                                          <p:attrName>style.visibility</p:attrName>
                                        </p:attrNameLst>
                                      </p:cBhvr>
                                      <p:to>
                                        <p:strVal val="visible"/>
                                      </p:to>
                                    </p:set>
                                    <p:animEffect transition="in" filter="slide(fromLeft)">
                                      <p:cBhvr>
                                        <p:cTn id="70" dur="300"/>
                                        <p:tgtEl>
                                          <p:spTgt spid="17307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73073"/>
                                        </p:tgtEl>
                                        <p:attrNameLst>
                                          <p:attrName>style.visibility</p:attrName>
                                        </p:attrNameLst>
                                      </p:cBhvr>
                                      <p:to>
                                        <p:strVal val="visible"/>
                                      </p:to>
                                    </p:set>
                                    <p:anim calcmode="lin" valueType="num">
                                      <p:cBhvr>
                                        <p:cTn id="75" dur="1000" fill="hold"/>
                                        <p:tgtEl>
                                          <p:spTgt spid="173073"/>
                                        </p:tgtEl>
                                        <p:attrNameLst>
                                          <p:attrName>ppt_w</p:attrName>
                                        </p:attrNameLst>
                                      </p:cBhvr>
                                      <p:tavLst>
                                        <p:tav tm="0">
                                          <p:val>
                                            <p:fltVal val="0"/>
                                          </p:val>
                                        </p:tav>
                                        <p:tav tm="100000">
                                          <p:val>
                                            <p:strVal val="#ppt_w"/>
                                          </p:val>
                                        </p:tav>
                                      </p:tavLst>
                                    </p:anim>
                                    <p:anim calcmode="lin" valueType="num">
                                      <p:cBhvr>
                                        <p:cTn id="76" dur="1000" fill="hold"/>
                                        <p:tgtEl>
                                          <p:spTgt spid="173073"/>
                                        </p:tgtEl>
                                        <p:attrNameLst>
                                          <p:attrName>ppt_h</p:attrName>
                                        </p:attrNameLst>
                                      </p:cBhvr>
                                      <p:tavLst>
                                        <p:tav tm="0">
                                          <p:val>
                                            <p:fltVal val="0"/>
                                          </p:val>
                                        </p:tav>
                                        <p:tav tm="100000">
                                          <p:val>
                                            <p:strVal val="#ppt_h"/>
                                          </p:val>
                                        </p:tav>
                                      </p:tavLst>
                                    </p:anim>
                                    <p:anim calcmode="lin" valueType="num">
                                      <p:cBhvr>
                                        <p:cTn id="77" dur="1000" fill="hold"/>
                                        <p:tgtEl>
                                          <p:spTgt spid="17307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730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62" grpId="0" autoUpdateAnimBg="0"/>
      <p:bldP spid="173063" grpId="0" autoUpdateAnimBg="0"/>
      <p:bldP spid="173064" grpId="0" autoUpdateAnimBg="0"/>
      <p:bldP spid="173065" grpId="0" autoUpdateAnimBg="0"/>
      <p:bldP spid="173066" grpId="0" autoUpdateAnimBg="0"/>
      <p:bldP spid="173067" grpId="0" autoUpdateAnimBg="0"/>
      <p:bldP spid="173068" grpId="0" autoUpdateAnimBg="0"/>
      <p:bldP spid="173069" grpId="0" autoUpdateAnimBg="0"/>
      <p:bldP spid="173070" grpId="0" animBg="1"/>
      <p:bldP spid="173071" grpId="0" autoUpdateAnimBg="0"/>
      <p:bldP spid="173072" grpId="0" autoUpdateAnimBg="0"/>
      <p:bldP spid="173073"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365250" y="1584325"/>
            <a:ext cx="63261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6000">
                <a:solidFill>
                  <a:schemeClr val="accent2"/>
                </a:solidFill>
                <a:effectLst>
                  <a:outerShdw blurRad="38100" dist="38100" dir="2700000" algn="tl">
                    <a:srgbClr val="000000"/>
                  </a:outerShdw>
                </a:effectLst>
              </a:rPr>
              <a:t>ORGANIC</a:t>
            </a:r>
          </a:p>
          <a:p>
            <a:pPr algn="ctr">
              <a:defRPr/>
            </a:pPr>
            <a:r>
              <a:rPr lang="en-US" sz="6000">
                <a:solidFill>
                  <a:schemeClr val="accent2"/>
                </a:solidFill>
                <a:effectLst>
                  <a:outerShdw blurRad="38100" dist="38100" dir="2700000" algn="tl">
                    <a:srgbClr val="000000"/>
                  </a:outerShdw>
                </a:effectLst>
              </a:rPr>
              <a:t>LOADING</a:t>
            </a:r>
          </a:p>
          <a:p>
            <a:pPr algn="ctr">
              <a:defRPr/>
            </a:pPr>
            <a:r>
              <a:rPr lang="en-US" sz="6000">
                <a:solidFill>
                  <a:schemeClr val="accent2"/>
                </a:solidFill>
                <a:effectLst>
                  <a:outerShdw blurRad="38100" dist="38100" dir="2700000" algn="tl">
                    <a:srgbClr val="000000"/>
                  </a:outerShdw>
                </a:effectLst>
              </a:rPr>
              <a:t>CALCULATIONS</a:t>
            </a:r>
          </a:p>
        </p:txBody>
      </p:sp>
    </p:spTree>
    <p:extLst>
      <p:ext uri="{BB962C8B-B14F-4D97-AF65-F5344CB8AC3E}">
        <p14:creationId xmlns:p14="http://schemas.microsoft.com/office/powerpoint/2010/main" val="413292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fill="hold"/>
                                        <p:tgtEl>
                                          <p:spTgt spid="171010"/>
                                        </p:tgtEl>
                                        <p:attrNameLst>
                                          <p:attrName>ppt_w</p:attrName>
                                        </p:attrNameLst>
                                      </p:cBhvr>
                                      <p:tavLst>
                                        <p:tav tm="0">
                                          <p:val>
                                            <p:fltVal val="0"/>
                                          </p:val>
                                        </p:tav>
                                        <p:tav tm="100000">
                                          <p:val>
                                            <p:strVal val="#ppt_w"/>
                                          </p:val>
                                        </p:tav>
                                      </p:tavLst>
                                    </p:anim>
                                    <p:anim calcmode="lin" valueType="num">
                                      <p:cBhvr>
                                        <p:cTn id="8" dur="500" fill="hold"/>
                                        <p:tgtEl>
                                          <p:spTgt spid="171010"/>
                                        </p:tgtEl>
                                        <p:attrNameLst>
                                          <p:attrName>ppt_h</p:attrName>
                                        </p:attrNameLst>
                                      </p:cBhvr>
                                      <p:tavLst>
                                        <p:tav tm="0">
                                          <p:val>
                                            <p:fltVal val="0"/>
                                          </p:val>
                                        </p:tav>
                                        <p:tav tm="100000">
                                          <p:val>
                                            <p:strVal val="#ppt_h"/>
                                          </p:val>
                                        </p:tav>
                                      </p:tavLst>
                                    </p:anim>
                                    <p:anim calcmode="lin" valueType="num">
                                      <p:cBhvr>
                                        <p:cTn id="9" dur="500" fill="hold"/>
                                        <p:tgtEl>
                                          <p:spTgt spid="171010"/>
                                        </p:tgtEl>
                                        <p:attrNameLst>
                                          <p:attrName>ppt_x</p:attrName>
                                        </p:attrNameLst>
                                      </p:cBhvr>
                                      <p:tavLst>
                                        <p:tav tm="0">
                                          <p:val>
                                            <p:fltVal val="0.5"/>
                                          </p:val>
                                        </p:tav>
                                        <p:tav tm="100000">
                                          <p:val>
                                            <p:strVal val="#ppt_x"/>
                                          </p:val>
                                        </p:tav>
                                      </p:tavLst>
                                    </p:anim>
                                    <p:anim calcmode="lin" valueType="num">
                                      <p:cBhvr>
                                        <p:cTn id="10" dur="500" fill="hold"/>
                                        <p:tgtEl>
                                          <p:spTgt spid="1710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Oval 2" descr="Outlined diamond"/>
          <p:cNvSpPr>
            <a:spLocks noChangeArrowheads="1"/>
          </p:cNvSpPr>
          <p:nvPr/>
        </p:nvSpPr>
        <p:spPr bwMode="auto">
          <a:xfrm>
            <a:off x="2136775" y="4046538"/>
            <a:ext cx="5084763" cy="649287"/>
          </a:xfrm>
          <a:prstGeom prst="ellipse">
            <a:avLst/>
          </a:prstGeom>
          <a:pattFill prst="openDmnd">
            <a:fgClr>
              <a:schemeClr val="hlink"/>
            </a:fgClr>
            <a:bgClr>
              <a:schemeClr val="bg1"/>
            </a:bgClr>
          </a:pattFill>
          <a:ln w="50800">
            <a:solidFill>
              <a:srgbClr val="FF00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16739" name="Text Box 3"/>
          <p:cNvSpPr txBox="1">
            <a:spLocks noChangeArrowheads="1"/>
          </p:cNvSpPr>
          <p:nvPr/>
        </p:nvSpPr>
        <p:spPr bwMode="auto">
          <a:xfrm>
            <a:off x="306388" y="122238"/>
            <a:ext cx="812958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800" u="sng">
                <a:solidFill>
                  <a:srgbClr val="763B00"/>
                </a:solidFill>
              </a:rPr>
              <a:t>Organic (Solids) Loading Rate</a:t>
            </a:r>
          </a:p>
        </p:txBody>
      </p:sp>
      <p:sp>
        <p:nvSpPr>
          <p:cNvPr id="116740" name="Text Box 4"/>
          <p:cNvSpPr txBox="1">
            <a:spLocks noChangeArrowheads="1"/>
          </p:cNvSpPr>
          <p:nvPr/>
        </p:nvSpPr>
        <p:spPr bwMode="auto">
          <a:xfrm>
            <a:off x="0" y="136683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00C200"/>
                </a:solidFill>
              </a:rPr>
              <a:t>Amount</a:t>
            </a:r>
            <a:r>
              <a:rPr lang="en-US" altLang="en-US" sz="2800">
                <a:solidFill>
                  <a:srgbClr val="336600"/>
                </a:solidFill>
              </a:rPr>
              <a:t> of </a:t>
            </a:r>
            <a:r>
              <a:rPr lang="en-US" altLang="en-US" sz="2800" u="sng">
                <a:solidFill>
                  <a:srgbClr val="336600"/>
                </a:solidFill>
              </a:rPr>
              <a:t>Volatile</a:t>
            </a:r>
            <a:r>
              <a:rPr lang="en-US" altLang="en-US" sz="2800">
                <a:solidFill>
                  <a:srgbClr val="336600"/>
                </a:solidFill>
              </a:rPr>
              <a:t> Solids Added </a:t>
            </a:r>
            <a:r>
              <a:rPr lang="en-US" altLang="en-US" sz="2800">
                <a:solidFill>
                  <a:srgbClr val="00C200"/>
                </a:solidFill>
              </a:rPr>
              <a:t>per</a:t>
            </a:r>
            <a:r>
              <a:rPr lang="en-US" altLang="en-US" sz="2800">
                <a:solidFill>
                  <a:srgbClr val="336600"/>
                </a:solidFill>
              </a:rPr>
              <a:t> Day</a:t>
            </a:r>
          </a:p>
          <a:p>
            <a:pPr algn="ctr"/>
            <a:r>
              <a:rPr lang="en-US" altLang="en-US" sz="2800">
                <a:solidFill>
                  <a:srgbClr val="336600"/>
                </a:solidFill>
              </a:rPr>
              <a:t>Compared to the Size (</a:t>
            </a:r>
            <a:r>
              <a:rPr lang="en-US" altLang="en-US" sz="2800">
                <a:solidFill>
                  <a:srgbClr val="00C200"/>
                </a:solidFill>
              </a:rPr>
              <a:t>volume</a:t>
            </a:r>
            <a:r>
              <a:rPr lang="en-US" altLang="en-US" sz="2800">
                <a:solidFill>
                  <a:srgbClr val="336600"/>
                </a:solidFill>
              </a:rPr>
              <a:t>) of the Digester</a:t>
            </a:r>
          </a:p>
        </p:txBody>
      </p:sp>
      <p:sp>
        <p:nvSpPr>
          <p:cNvPr id="116741" name="Text Box 5"/>
          <p:cNvSpPr txBox="1">
            <a:spLocks noChangeArrowheads="1"/>
          </p:cNvSpPr>
          <p:nvPr/>
        </p:nvSpPr>
        <p:spPr bwMode="auto">
          <a:xfrm>
            <a:off x="0" y="36195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763B00"/>
                </a:solidFill>
              </a:rPr>
              <a:t>Pounds of Volatile Solids per Day per Cubic Foot</a:t>
            </a:r>
          </a:p>
        </p:txBody>
      </p:sp>
      <p:sp>
        <p:nvSpPr>
          <p:cNvPr id="116742" name="Text Box 6"/>
          <p:cNvSpPr txBox="1">
            <a:spLocks noChangeArrowheads="1"/>
          </p:cNvSpPr>
          <p:nvPr/>
        </p:nvSpPr>
        <p:spPr bwMode="auto">
          <a:xfrm>
            <a:off x="0" y="4130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0.02 to 0.10 # Vol. Solids/Day/Ft</a:t>
            </a:r>
            <a:r>
              <a:rPr lang="en-US" altLang="en-US" sz="2400" baseline="30000">
                <a:solidFill>
                  <a:srgbClr val="009900"/>
                </a:solidFill>
              </a:rPr>
              <a:t>3</a:t>
            </a:r>
            <a:endParaRPr lang="en-US" altLang="en-US" sz="2400">
              <a:solidFill>
                <a:srgbClr val="009900"/>
              </a:solidFill>
            </a:endParaRPr>
          </a:p>
        </p:txBody>
      </p:sp>
      <p:sp>
        <p:nvSpPr>
          <p:cNvPr id="116743" name="Text Box 7"/>
          <p:cNvSpPr txBox="1">
            <a:spLocks noChangeArrowheads="1"/>
          </p:cNvSpPr>
          <p:nvPr/>
        </p:nvSpPr>
        <p:spPr bwMode="auto">
          <a:xfrm>
            <a:off x="0" y="4829175"/>
            <a:ext cx="9124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763B00"/>
                </a:solidFill>
              </a:rPr>
              <a:t>Sometimes as</a:t>
            </a:r>
          </a:p>
          <a:p>
            <a:pPr algn="ctr"/>
            <a:r>
              <a:rPr lang="en-US" altLang="en-US" sz="2800">
                <a:solidFill>
                  <a:srgbClr val="763B00"/>
                </a:solidFill>
              </a:rPr>
              <a:t>Pounds of Volatile Solids per Day per 1000 Cubic Feet</a:t>
            </a:r>
          </a:p>
        </p:txBody>
      </p:sp>
      <p:sp>
        <p:nvSpPr>
          <p:cNvPr id="116744" name="Text Box 8"/>
          <p:cNvSpPr txBox="1">
            <a:spLocks noChangeArrowheads="1"/>
          </p:cNvSpPr>
          <p:nvPr/>
        </p:nvSpPr>
        <p:spPr bwMode="auto">
          <a:xfrm>
            <a:off x="0" y="5759450"/>
            <a:ext cx="911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20 to 100 # Vol. Solids/Day/1000Ft</a:t>
            </a:r>
            <a:r>
              <a:rPr lang="en-US" altLang="en-US" sz="2400" baseline="30000">
                <a:solidFill>
                  <a:srgbClr val="009900"/>
                </a:solidFill>
              </a:rPr>
              <a:t>3</a:t>
            </a:r>
            <a:endParaRPr lang="en-US" altLang="en-US" sz="2400">
              <a:solidFill>
                <a:srgbClr val="009900"/>
              </a:solidFill>
            </a:endParaRPr>
          </a:p>
        </p:txBody>
      </p:sp>
      <p:sp>
        <p:nvSpPr>
          <p:cNvPr id="116745" name="Text Box 9"/>
          <p:cNvSpPr txBox="1">
            <a:spLocks noChangeArrowheads="1"/>
          </p:cNvSpPr>
          <p:nvPr/>
        </p:nvSpPr>
        <p:spPr bwMode="auto">
          <a:xfrm>
            <a:off x="247650" y="2582863"/>
            <a:ext cx="455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rPr>
              <a:t>Organic Loading Rate</a:t>
            </a:r>
          </a:p>
        </p:txBody>
      </p:sp>
      <p:sp>
        <p:nvSpPr>
          <p:cNvPr id="116746" name="Text Box 10"/>
          <p:cNvSpPr txBox="1">
            <a:spLocks noChangeArrowheads="1"/>
          </p:cNvSpPr>
          <p:nvPr/>
        </p:nvSpPr>
        <p:spPr bwMode="auto">
          <a:xfrm>
            <a:off x="5419725" y="2443163"/>
            <a:ext cx="254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Amount of V.S.</a:t>
            </a:r>
          </a:p>
        </p:txBody>
      </p:sp>
      <p:sp>
        <p:nvSpPr>
          <p:cNvPr id="116747" name="Line 11"/>
          <p:cNvSpPr>
            <a:spLocks noChangeShapeType="1"/>
          </p:cNvSpPr>
          <p:nvPr/>
        </p:nvSpPr>
        <p:spPr bwMode="auto">
          <a:xfrm flipV="1">
            <a:off x="5160963" y="2936875"/>
            <a:ext cx="2897187" cy="0"/>
          </a:xfrm>
          <a:prstGeom prst="line">
            <a:avLst/>
          </a:prstGeom>
          <a:noFill/>
          <a:ln w="5080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8" name="Text Box 12"/>
          <p:cNvSpPr txBox="1">
            <a:spLocks noChangeArrowheads="1"/>
          </p:cNvSpPr>
          <p:nvPr/>
        </p:nvSpPr>
        <p:spPr bwMode="auto">
          <a:xfrm>
            <a:off x="5108575" y="2874963"/>
            <a:ext cx="3106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Volume of Digester</a:t>
            </a:r>
          </a:p>
        </p:txBody>
      </p:sp>
      <p:sp>
        <p:nvSpPr>
          <p:cNvPr id="116749" name="Text Box 13"/>
          <p:cNvSpPr txBox="1">
            <a:spLocks noChangeArrowheads="1"/>
          </p:cNvSpPr>
          <p:nvPr/>
        </p:nvSpPr>
        <p:spPr bwMode="auto">
          <a:xfrm>
            <a:off x="3490913" y="828675"/>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800080"/>
                </a:solidFill>
              </a:rPr>
              <a:t>(page 28)</a:t>
            </a:r>
          </a:p>
        </p:txBody>
      </p:sp>
      <p:sp>
        <p:nvSpPr>
          <p:cNvPr id="116750" name="Text Box 14"/>
          <p:cNvSpPr txBox="1">
            <a:spLocks noChangeArrowheads="1"/>
          </p:cNvSpPr>
          <p:nvPr/>
        </p:nvSpPr>
        <p:spPr bwMode="auto">
          <a:xfrm>
            <a:off x="4679950" y="26162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rPr>
              <a:t>=</a:t>
            </a:r>
          </a:p>
        </p:txBody>
      </p:sp>
    </p:spTree>
    <p:extLst>
      <p:ext uri="{BB962C8B-B14F-4D97-AF65-F5344CB8AC3E}">
        <p14:creationId xmlns:p14="http://schemas.microsoft.com/office/powerpoint/2010/main" val="352871360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barn(outVertical)">
                                      <p:cBhvr>
                                        <p:cTn id="7" dur="500"/>
                                        <p:tgtEl>
                                          <p:spTgt spid="19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Oval 4"/>
          <p:cNvSpPr>
            <a:spLocks noChangeArrowheads="1"/>
          </p:cNvSpPr>
          <p:nvPr/>
        </p:nvSpPr>
        <p:spPr bwMode="auto">
          <a:xfrm>
            <a:off x="6480175" y="5738813"/>
            <a:ext cx="1882775" cy="509587"/>
          </a:xfrm>
          <a:prstGeom prst="ellipse">
            <a:avLst/>
          </a:prstGeom>
          <a:solidFill>
            <a:srgbClr val="FFFFCC"/>
          </a:solidFill>
          <a:ln w="508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1490" name="Rectangle 2"/>
          <p:cNvSpPr>
            <a:spLocks noGrp="1" noChangeArrowheads="1"/>
          </p:cNvSpPr>
          <p:nvPr>
            <p:ph type="title"/>
          </p:nvPr>
        </p:nvSpPr>
        <p:spPr>
          <a:xfrm>
            <a:off x="736600" y="209550"/>
            <a:ext cx="7670800" cy="1085850"/>
          </a:xfrm>
          <a:noFill/>
          <a:ln w="127000" cap="flat" cmpd="tri">
            <a:solidFill>
              <a:srgbClr val="114FFB"/>
            </a:solidFill>
            <a:miter lim="800000"/>
            <a:headEnd/>
            <a:tailEnd/>
          </a:ln>
        </p:spPr>
        <p:txBody>
          <a:bodyPr lIns="90488" tIns="44450" rIns="90488" bIns="44450"/>
          <a:lstStyle/>
          <a:p>
            <a:r>
              <a:rPr lang="en-US" altLang="en-US" sz="4800" b="1" smtClean="0">
                <a:solidFill>
                  <a:srgbClr val="114FFB"/>
                </a:solidFill>
              </a:rPr>
              <a:t>Digester Organic Loading</a:t>
            </a:r>
          </a:p>
        </p:txBody>
      </p:sp>
      <p:sp>
        <p:nvSpPr>
          <p:cNvPr id="191491" name="Rectangle 3"/>
          <p:cNvSpPr>
            <a:spLocks noChangeArrowheads="1"/>
          </p:cNvSpPr>
          <p:nvPr/>
        </p:nvSpPr>
        <p:spPr bwMode="auto">
          <a:xfrm>
            <a:off x="-6350" y="1447800"/>
            <a:ext cx="8961438"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en-US" sz="2800" u="sng">
                <a:solidFill>
                  <a:srgbClr val="FF0000"/>
                </a:solidFill>
                <a:latin typeface="Arial" charset="0"/>
              </a:rPr>
              <a:t>AMOUNT</a:t>
            </a:r>
            <a:endParaRPr lang="en-US" altLang="en-US" sz="2800" b="0">
              <a:solidFill>
                <a:schemeClr val="hlink"/>
              </a:solidFill>
            </a:endParaRPr>
          </a:p>
          <a:p>
            <a:pPr algn="ctr"/>
            <a:r>
              <a:rPr lang="en-US" altLang="en-US" sz="2800" b="0">
                <a:solidFill>
                  <a:schemeClr val="hlink"/>
                </a:solidFill>
              </a:rPr>
              <a:t> </a:t>
            </a:r>
            <a:r>
              <a:rPr lang="en-US" altLang="en-US" sz="2800">
                <a:solidFill>
                  <a:srgbClr val="008000"/>
                </a:solidFill>
              </a:rPr>
              <a:t>of Organic Solids added to a digester</a:t>
            </a:r>
          </a:p>
          <a:p>
            <a:pPr algn="ctr"/>
            <a:r>
              <a:rPr lang="en-US" altLang="en-US" sz="2800">
                <a:solidFill>
                  <a:srgbClr val="008000"/>
                </a:solidFill>
              </a:rPr>
              <a:t>related to the</a:t>
            </a:r>
            <a:r>
              <a:rPr lang="en-US" altLang="en-US" sz="2800" b="0">
                <a:solidFill>
                  <a:srgbClr val="081D58"/>
                </a:solidFill>
              </a:rPr>
              <a:t> </a:t>
            </a:r>
          </a:p>
          <a:p>
            <a:pPr algn="ctr"/>
            <a:r>
              <a:rPr lang="en-US" altLang="en-US" sz="2800" u="sng">
                <a:solidFill>
                  <a:srgbClr val="FF0000"/>
                </a:solidFill>
                <a:latin typeface="Arial" charset="0"/>
              </a:rPr>
              <a:t>SIZE </a:t>
            </a:r>
            <a:endParaRPr lang="en-US" altLang="en-US" sz="2800" b="0" u="sng">
              <a:solidFill>
                <a:srgbClr val="081D58"/>
              </a:solidFill>
            </a:endParaRPr>
          </a:p>
          <a:p>
            <a:pPr algn="ctr"/>
            <a:r>
              <a:rPr lang="en-US" altLang="en-US" sz="2800">
                <a:solidFill>
                  <a:srgbClr val="008000"/>
                </a:solidFill>
              </a:rPr>
              <a:t>of the digester.</a:t>
            </a:r>
          </a:p>
        </p:txBody>
      </p:sp>
      <p:sp>
        <p:nvSpPr>
          <p:cNvPr id="191492" name="Rectangle 4"/>
          <p:cNvSpPr>
            <a:spLocks noChangeArrowheads="1"/>
          </p:cNvSpPr>
          <p:nvPr/>
        </p:nvSpPr>
        <p:spPr bwMode="auto">
          <a:xfrm>
            <a:off x="3124200" y="3886200"/>
            <a:ext cx="4495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en-US" sz="2800" u="sng">
                <a:solidFill>
                  <a:schemeClr val="accent2"/>
                </a:solidFill>
              </a:rPr>
              <a:t>Amount of Organic Solids</a:t>
            </a:r>
          </a:p>
          <a:p>
            <a:pPr algn="ctr"/>
            <a:r>
              <a:rPr lang="en-US" altLang="en-US" sz="2800">
                <a:solidFill>
                  <a:schemeClr val="accent2"/>
                </a:solidFill>
              </a:rPr>
              <a:t>Digester Volume</a:t>
            </a:r>
          </a:p>
        </p:txBody>
      </p:sp>
      <p:sp>
        <p:nvSpPr>
          <p:cNvPr id="191493" name="Rectangle 5"/>
          <p:cNvSpPr>
            <a:spLocks noChangeArrowheads="1"/>
          </p:cNvSpPr>
          <p:nvPr/>
        </p:nvSpPr>
        <p:spPr bwMode="auto">
          <a:xfrm>
            <a:off x="3200400" y="5105400"/>
            <a:ext cx="51625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en-US" sz="3200">
                <a:solidFill>
                  <a:srgbClr val="FF0000"/>
                </a:solidFill>
              </a:rPr>
              <a:t>Volatile Solids, </a:t>
            </a:r>
            <a:r>
              <a:rPr lang="en-US" altLang="en-US" sz="2800">
                <a:solidFill>
                  <a:srgbClr val="FF0000"/>
                </a:solidFill>
              </a:rPr>
              <a:t>pounds /day</a:t>
            </a:r>
          </a:p>
        </p:txBody>
      </p:sp>
      <p:sp>
        <p:nvSpPr>
          <p:cNvPr id="191494" name="Rectangle 6"/>
          <p:cNvSpPr>
            <a:spLocks noChangeArrowheads="1"/>
          </p:cNvSpPr>
          <p:nvPr/>
        </p:nvSpPr>
        <p:spPr bwMode="auto">
          <a:xfrm>
            <a:off x="1657350" y="4010025"/>
            <a:ext cx="1390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333399"/>
                </a:solidFill>
              </a:rPr>
              <a:t>O.L</a:t>
            </a:r>
            <a:r>
              <a:rPr lang="en-US" altLang="en-US" sz="3200">
                <a:solidFill>
                  <a:srgbClr val="333399"/>
                </a:solidFill>
              </a:rPr>
              <a:t>. =</a:t>
            </a:r>
          </a:p>
        </p:txBody>
      </p:sp>
      <p:sp>
        <p:nvSpPr>
          <p:cNvPr id="191495" name="Rectangle 7"/>
          <p:cNvSpPr>
            <a:spLocks noChangeArrowheads="1"/>
          </p:cNvSpPr>
          <p:nvPr/>
        </p:nvSpPr>
        <p:spPr bwMode="auto">
          <a:xfrm>
            <a:off x="1630363" y="5305425"/>
            <a:ext cx="179863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a:solidFill>
                  <a:srgbClr val="333399"/>
                </a:solidFill>
              </a:rPr>
              <a:t>O.L</a:t>
            </a:r>
            <a:r>
              <a:rPr lang="en-US" altLang="en-US" sz="3200">
                <a:solidFill>
                  <a:srgbClr val="333399"/>
                </a:solidFill>
              </a:rPr>
              <a:t>. =</a:t>
            </a:r>
          </a:p>
        </p:txBody>
      </p:sp>
      <p:sp>
        <p:nvSpPr>
          <p:cNvPr id="191496" name="Text Box 8"/>
          <p:cNvSpPr txBox="1">
            <a:spLocks noChangeArrowheads="1"/>
          </p:cNvSpPr>
          <p:nvPr/>
        </p:nvSpPr>
        <p:spPr bwMode="auto">
          <a:xfrm>
            <a:off x="3505200" y="5668963"/>
            <a:ext cx="4740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3200">
                <a:solidFill>
                  <a:srgbClr val="FF0000"/>
                </a:solidFill>
              </a:rPr>
              <a:t>Digester Volume, </a:t>
            </a:r>
            <a:r>
              <a:rPr lang="en-US" altLang="en-US" sz="2800">
                <a:solidFill>
                  <a:srgbClr val="FF0000"/>
                </a:solidFill>
              </a:rPr>
              <a:t>cubic feet</a:t>
            </a:r>
          </a:p>
        </p:txBody>
      </p:sp>
      <p:sp>
        <p:nvSpPr>
          <p:cNvPr id="191497" name="Line 9"/>
          <p:cNvSpPr>
            <a:spLocks noChangeShapeType="1"/>
          </p:cNvSpPr>
          <p:nvPr/>
        </p:nvSpPr>
        <p:spPr bwMode="auto">
          <a:xfrm>
            <a:off x="3352800" y="5715000"/>
            <a:ext cx="4953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27559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blinds(horizontal)">
                                      <p:cBhvr>
                                        <p:cTn id="7" dur="500"/>
                                        <p:tgtEl>
                                          <p:spTgt spid="191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1"/>
                                        </p:tgtEl>
                                        <p:attrNameLst>
                                          <p:attrName>style.visibility</p:attrName>
                                        </p:attrNameLst>
                                      </p:cBhvr>
                                      <p:to>
                                        <p:strVal val="visible"/>
                                      </p:to>
                                    </p:set>
                                    <p:animEffect transition="in" filter="wipe(up)">
                                      <p:cBhvr>
                                        <p:cTn id="12" dur="500"/>
                                        <p:tgtEl>
                                          <p:spTgt spid="191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1494"/>
                                        </p:tgtEl>
                                        <p:attrNameLst>
                                          <p:attrName>style.visibility</p:attrName>
                                        </p:attrNameLst>
                                      </p:cBhvr>
                                      <p:to>
                                        <p:strVal val="visible"/>
                                      </p:to>
                                    </p:set>
                                    <p:anim calcmode="lin" valueType="num">
                                      <p:cBhvr additive="base">
                                        <p:cTn id="17" dur="500" fill="hold"/>
                                        <p:tgtEl>
                                          <p:spTgt spid="191494"/>
                                        </p:tgtEl>
                                        <p:attrNameLst>
                                          <p:attrName>ppt_x</p:attrName>
                                        </p:attrNameLst>
                                      </p:cBhvr>
                                      <p:tavLst>
                                        <p:tav tm="0">
                                          <p:val>
                                            <p:strVal val="0-#ppt_w/2"/>
                                          </p:val>
                                        </p:tav>
                                        <p:tav tm="100000">
                                          <p:val>
                                            <p:strVal val="#ppt_x"/>
                                          </p:val>
                                        </p:tav>
                                      </p:tavLst>
                                    </p:anim>
                                    <p:anim calcmode="lin" valueType="num">
                                      <p:cBhvr additive="base">
                                        <p:cTn id="18" dur="500" fill="hold"/>
                                        <p:tgtEl>
                                          <p:spTgt spid="19149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91492"/>
                                        </p:tgtEl>
                                        <p:attrNameLst>
                                          <p:attrName>style.visibility</p:attrName>
                                        </p:attrNameLst>
                                      </p:cBhvr>
                                      <p:to>
                                        <p:strVal val="visible"/>
                                      </p:to>
                                    </p:set>
                                    <p:animEffect transition="in" filter="wipe(up)">
                                      <p:cBhvr>
                                        <p:cTn id="22" dur="500"/>
                                        <p:tgtEl>
                                          <p:spTgt spid="1914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1495"/>
                                        </p:tgtEl>
                                        <p:attrNameLst>
                                          <p:attrName>style.visibility</p:attrName>
                                        </p:attrNameLst>
                                      </p:cBhvr>
                                      <p:to>
                                        <p:strVal val="visible"/>
                                      </p:to>
                                    </p:set>
                                    <p:anim calcmode="lin" valueType="num">
                                      <p:cBhvr additive="base">
                                        <p:cTn id="27" dur="500" fill="hold"/>
                                        <p:tgtEl>
                                          <p:spTgt spid="191495"/>
                                        </p:tgtEl>
                                        <p:attrNameLst>
                                          <p:attrName>ppt_x</p:attrName>
                                        </p:attrNameLst>
                                      </p:cBhvr>
                                      <p:tavLst>
                                        <p:tav tm="0">
                                          <p:val>
                                            <p:strVal val="0-#ppt_w/2"/>
                                          </p:val>
                                        </p:tav>
                                        <p:tav tm="100000">
                                          <p:val>
                                            <p:strVal val="#ppt_x"/>
                                          </p:val>
                                        </p:tav>
                                      </p:tavLst>
                                    </p:anim>
                                    <p:anim calcmode="lin" valueType="num">
                                      <p:cBhvr additive="base">
                                        <p:cTn id="28" dur="500" fill="hold"/>
                                        <p:tgtEl>
                                          <p:spTgt spid="19149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 presetClass="entr" presetSubtype="2" fill="hold" grpId="0" nodeType="afterEffect">
                                  <p:stCondLst>
                                    <p:cond delay="0"/>
                                  </p:stCondLst>
                                  <p:iterate type="wd">
                                    <p:tmPct val="100000"/>
                                  </p:iterate>
                                  <p:childTnLst>
                                    <p:set>
                                      <p:cBhvr>
                                        <p:cTn id="31" dur="1" fill="hold">
                                          <p:stCondLst>
                                            <p:cond delay="0"/>
                                          </p:stCondLst>
                                        </p:cTn>
                                        <p:tgtEl>
                                          <p:spTgt spid="191493"/>
                                        </p:tgtEl>
                                        <p:attrNameLst>
                                          <p:attrName>style.visibility</p:attrName>
                                        </p:attrNameLst>
                                      </p:cBhvr>
                                      <p:to>
                                        <p:strVal val="visible"/>
                                      </p:to>
                                    </p:set>
                                    <p:anim calcmode="lin" valueType="num">
                                      <p:cBhvr additive="base">
                                        <p:cTn id="32" dur="300" fill="hold"/>
                                        <p:tgtEl>
                                          <p:spTgt spid="191493"/>
                                        </p:tgtEl>
                                        <p:attrNameLst>
                                          <p:attrName>ppt_x</p:attrName>
                                        </p:attrNameLst>
                                      </p:cBhvr>
                                      <p:tavLst>
                                        <p:tav tm="0">
                                          <p:val>
                                            <p:strVal val="1+#ppt_w/2"/>
                                          </p:val>
                                        </p:tav>
                                        <p:tav tm="100000">
                                          <p:val>
                                            <p:strVal val="#ppt_x"/>
                                          </p:val>
                                        </p:tav>
                                      </p:tavLst>
                                    </p:anim>
                                    <p:anim calcmode="lin" valueType="num">
                                      <p:cBhvr additive="base">
                                        <p:cTn id="33" dur="300" fill="hold"/>
                                        <p:tgtEl>
                                          <p:spTgt spid="19149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300"/>
                            </p:stCondLst>
                            <p:childTnLst>
                              <p:par>
                                <p:cTn id="35" presetID="22" presetClass="entr" presetSubtype="8" fill="hold" grpId="0" nodeType="afterEffect">
                                  <p:stCondLst>
                                    <p:cond delay="0"/>
                                  </p:stCondLst>
                                  <p:childTnLst>
                                    <p:set>
                                      <p:cBhvr>
                                        <p:cTn id="36" dur="1" fill="hold">
                                          <p:stCondLst>
                                            <p:cond delay="0"/>
                                          </p:stCondLst>
                                        </p:cTn>
                                        <p:tgtEl>
                                          <p:spTgt spid="191497"/>
                                        </p:tgtEl>
                                        <p:attrNameLst>
                                          <p:attrName>style.visibility</p:attrName>
                                        </p:attrNameLst>
                                      </p:cBhvr>
                                      <p:to>
                                        <p:strVal val="visible"/>
                                      </p:to>
                                    </p:set>
                                    <p:animEffect transition="in" filter="wipe(left)">
                                      <p:cBhvr>
                                        <p:cTn id="37" dur="500"/>
                                        <p:tgtEl>
                                          <p:spTgt spid="191497"/>
                                        </p:tgtEl>
                                      </p:cBhvr>
                                    </p:animEffect>
                                  </p:childTnLst>
                                </p:cTn>
                              </p:par>
                            </p:childTnLst>
                          </p:cTn>
                        </p:par>
                        <p:par>
                          <p:cTn id="38" fill="hold" nodeType="afterGroup">
                            <p:stCondLst>
                              <p:cond delay="2800"/>
                            </p:stCondLst>
                            <p:childTnLst>
                              <p:par>
                                <p:cTn id="39" presetID="2" presetClass="entr" presetSubtype="4" fill="hold" grpId="0" nodeType="afterEffect">
                                  <p:stCondLst>
                                    <p:cond delay="0"/>
                                  </p:stCondLst>
                                  <p:iterate type="wd">
                                    <p:tmPct val="100000"/>
                                  </p:iterate>
                                  <p:childTnLst>
                                    <p:set>
                                      <p:cBhvr>
                                        <p:cTn id="40" dur="1" fill="hold">
                                          <p:stCondLst>
                                            <p:cond delay="0"/>
                                          </p:stCondLst>
                                        </p:cTn>
                                        <p:tgtEl>
                                          <p:spTgt spid="191496"/>
                                        </p:tgtEl>
                                        <p:attrNameLst>
                                          <p:attrName>style.visibility</p:attrName>
                                        </p:attrNameLst>
                                      </p:cBhvr>
                                      <p:to>
                                        <p:strVal val="visible"/>
                                      </p:to>
                                    </p:set>
                                    <p:anim calcmode="lin" valueType="num">
                                      <p:cBhvr additive="base">
                                        <p:cTn id="41" dur="300" fill="hold"/>
                                        <p:tgtEl>
                                          <p:spTgt spid="191496"/>
                                        </p:tgtEl>
                                        <p:attrNameLst>
                                          <p:attrName>ppt_x</p:attrName>
                                        </p:attrNameLst>
                                      </p:cBhvr>
                                      <p:tavLst>
                                        <p:tav tm="0">
                                          <p:val>
                                            <p:strVal val="#ppt_x"/>
                                          </p:val>
                                        </p:tav>
                                        <p:tav tm="100000">
                                          <p:val>
                                            <p:strVal val="#ppt_x"/>
                                          </p:val>
                                        </p:tav>
                                      </p:tavLst>
                                    </p:anim>
                                    <p:anim calcmode="lin" valueType="num">
                                      <p:cBhvr additive="base">
                                        <p:cTn id="42" dur="300" fill="hold"/>
                                        <p:tgtEl>
                                          <p:spTgt spid="19149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1490" grpId="0" animBg="1" autoUpdateAnimBg="0"/>
      <p:bldP spid="191491" grpId="0" autoUpdateAnimBg="0"/>
      <p:bldP spid="191492" grpId="0" autoUpdateAnimBg="0"/>
      <p:bldP spid="191493" grpId="0" autoUpdateAnimBg="0"/>
      <p:bldP spid="191494" grpId="0" autoUpdateAnimBg="0"/>
      <p:bldP spid="191495" grpId="0" autoUpdateAnimBg="0"/>
      <p:bldP spid="191496" grpId="0" autoUpdateAnimBg="0"/>
      <p:bldP spid="1914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667000"/>
            <a:ext cx="7315200" cy="3416320"/>
          </a:xfrm>
          <a:prstGeom prst="rect">
            <a:avLst/>
          </a:prstGeom>
        </p:spPr>
        <p:txBody>
          <a:bodyPr wrap="square">
            <a:spAutoFit/>
          </a:bodyPr>
          <a:lstStyle/>
          <a:p>
            <a:pPr lvl="0"/>
            <a:r>
              <a:rPr lang="en-US" b="1" u="sng" dirty="0" smtClean="0">
                <a:solidFill>
                  <a:srgbClr val="0070C0"/>
                </a:solidFill>
                <a:latin typeface="AdvGTIMES-R"/>
              </a:rPr>
              <a:t>The poorest </a:t>
            </a:r>
            <a:r>
              <a:rPr lang="en-US" b="1" dirty="0" smtClean="0">
                <a:solidFill>
                  <a:srgbClr val="C00000"/>
                </a:solidFill>
                <a:latin typeface="AdvGTIMES-R"/>
              </a:rPr>
              <a:t>lignite </a:t>
            </a:r>
            <a:r>
              <a:rPr lang="en-US" dirty="0" smtClean="0">
                <a:solidFill>
                  <a:srgbClr val="000000"/>
                </a:solidFill>
                <a:latin typeface="AdvGTIMES-R"/>
              </a:rPr>
              <a:t>has less than 50% carbon and an energy density lower than wood.                                                                            </a:t>
            </a:r>
          </a:p>
          <a:p>
            <a:pPr lvl="0"/>
            <a:endParaRPr lang="en-US" b="1" dirty="0">
              <a:solidFill>
                <a:srgbClr val="000000"/>
              </a:solidFill>
              <a:latin typeface="AdvGTIMES-R"/>
            </a:endParaRPr>
          </a:p>
          <a:p>
            <a:pPr lvl="0"/>
            <a:r>
              <a:rPr lang="en-US" b="1" dirty="0" smtClean="0">
                <a:solidFill>
                  <a:srgbClr val="C00000"/>
                </a:solidFill>
                <a:latin typeface="AdvGTIMES-R"/>
              </a:rPr>
              <a:t>Anthracites</a:t>
            </a:r>
            <a:r>
              <a:rPr lang="en-US" dirty="0" smtClean="0">
                <a:solidFill>
                  <a:srgbClr val="000000"/>
                </a:solidFill>
                <a:latin typeface="AdvGTIMES-R"/>
              </a:rPr>
              <a:t> </a:t>
            </a:r>
            <a:r>
              <a:rPr lang="en-US" dirty="0">
                <a:solidFill>
                  <a:srgbClr val="000000"/>
                </a:solidFill>
                <a:latin typeface="AdvGTIMES-R"/>
              </a:rPr>
              <a:t>have more than 90% </a:t>
            </a:r>
            <a:r>
              <a:rPr lang="en-US" dirty="0" smtClean="0">
                <a:solidFill>
                  <a:srgbClr val="000000"/>
                </a:solidFill>
                <a:latin typeface="AdvGTIMES-R"/>
              </a:rPr>
              <a:t>carbon.</a:t>
            </a:r>
            <a:r>
              <a:rPr lang="en-US" dirty="0">
                <a:solidFill>
                  <a:srgbClr val="000000"/>
                </a:solidFill>
                <a:latin typeface="AdvGTIMES-R"/>
              </a:rPr>
              <a:t> </a:t>
            </a:r>
            <a:r>
              <a:rPr lang="en-US" dirty="0" smtClean="0">
                <a:solidFill>
                  <a:srgbClr val="000000"/>
                </a:solidFill>
                <a:latin typeface="AdvGTIMES-R"/>
              </a:rPr>
              <a:t>It </a:t>
            </a:r>
            <a:r>
              <a:rPr lang="en-US" dirty="0">
                <a:solidFill>
                  <a:srgbClr val="000000"/>
                </a:solidFill>
                <a:latin typeface="AdvGTIMES-R"/>
              </a:rPr>
              <a:t>is very hard and shiny and the ultimate </a:t>
            </a:r>
            <a:r>
              <a:rPr lang="en-US" dirty="0" smtClean="0">
                <a:solidFill>
                  <a:srgbClr val="000000"/>
                </a:solidFill>
                <a:latin typeface="AdvGTIMES-R"/>
              </a:rPr>
              <a:t>maturation. It creates </a:t>
            </a:r>
            <a:r>
              <a:rPr lang="en-US" dirty="0">
                <a:solidFill>
                  <a:srgbClr val="000000"/>
                </a:solidFill>
                <a:latin typeface="AdvGTIMES-R"/>
              </a:rPr>
              <a:t>a steady and clean flame and is preferred for </a:t>
            </a:r>
            <a:r>
              <a:rPr lang="en-US" dirty="0" smtClean="0">
                <a:solidFill>
                  <a:srgbClr val="000000"/>
                </a:solidFill>
                <a:latin typeface="AdvGTIMES-R"/>
              </a:rPr>
              <a:t>domestic heating . </a:t>
            </a:r>
            <a:r>
              <a:rPr lang="en-US" dirty="0">
                <a:solidFill>
                  <a:srgbClr val="000000"/>
                </a:solidFill>
                <a:latin typeface="AdvGTIMES-R"/>
              </a:rPr>
              <a:t>Furthermore it burns longer with </a:t>
            </a:r>
            <a:r>
              <a:rPr lang="en-US" b="1" dirty="0">
                <a:solidFill>
                  <a:srgbClr val="FF0000"/>
                </a:solidFill>
                <a:latin typeface="AdvGTIMES-R"/>
              </a:rPr>
              <a:t>more heat than the other types</a:t>
            </a:r>
            <a:r>
              <a:rPr lang="en-US" dirty="0">
                <a:solidFill>
                  <a:srgbClr val="000000"/>
                </a:solidFill>
                <a:latin typeface="AdvGTIMES-R"/>
              </a:rPr>
              <a:t>.</a:t>
            </a:r>
            <a:endParaRPr lang="en-US" dirty="0">
              <a:solidFill>
                <a:prstClr val="black"/>
              </a:solidFill>
            </a:endParaRPr>
          </a:p>
          <a:p>
            <a:pPr lvl="0"/>
            <a:r>
              <a:rPr lang="en-US" dirty="0" smtClean="0">
                <a:solidFill>
                  <a:srgbClr val="000000"/>
                </a:solidFill>
                <a:latin typeface="AdvGTIMES-R"/>
              </a:rPr>
              <a:t>                                                                                                 </a:t>
            </a:r>
          </a:p>
          <a:p>
            <a:pPr lvl="0"/>
            <a:r>
              <a:rPr lang="en-US" b="1" dirty="0" smtClean="0">
                <a:solidFill>
                  <a:srgbClr val="C00000"/>
                </a:solidFill>
                <a:latin typeface="AdvGTIMES-R"/>
              </a:rPr>
              <a:t>Bituminous</a:t>
            </a:r>
            <a:r>
              <a:rPr lang="en-US" dirty="0" smtClean="0">
                <a:solidFill>
                  <a:srgbClr val="000000"/>
                </a:solidFill>
                <a:latin typeface="AdvGTIMES-R"/>
              </a:rPr>
              <a:t> </a:t>
            </a:r>
            <a:r>
              <a:rPr lang="en-US" dirty="0">
                <a:solidFill>
                  <a:srgbClr val="000000"/>
                </a:solidFill>
                <a:latin typeface="AdvGTIMES-R"/>
              </a:rPr>
              <a:t>coals </a:t>
            </a:r>
            <a:r>
              <a:rPr lang="en-US" dirty="0" smtClean="0">
                <a:solidFill>
                  <a:srgbClr val="000000"/>
                </a:solidFill>
                <a:latin typeface="AdvGTIMES-R"/>
              </a:rPr>
              <a:t>mostly between </a:t>
            </a:r>
            <a:r>
              <a:rPr lang="en-US" dirty="0">
                <a:solidFill>
                  <a:srgbClr val="000000"/>
                </a:solidFill>
                <a:latin typeface="AdvGTIMES-R"/>
              </a:rPr>
              <a:t>70 and 75%. Bituminous coal ignites easily and burns with a </a:t>
            </a:r>
            <a:r>
              <a:rPr lang="en-US" dirty="0" smtClean="0">
                <a:solidFill>
                  <a:srgbClr val="000000"/>
                </a:solidFill>
                <a:latin typeface="AdvGTIMES-R"/>
              </a:rPr>
              <a:t>relatively long flame. </a:t>
            </a:r>
            <a:r>
              <a:rPr lang="en-US" dirty="0">
                <a:solidFill>
                  <a:srgbClr val="000000"/>
                </a:solidFill>
                <a:latin typeface="AdvGTIMES-R"/>
              </a:rPr>
              <a:t>If improperly fired, bituminous coal is characterized with </a:t>
            </a:r>
            <a:r>
              <a:rPr lang="en-US" b="1" u="sng" dirty="0" smtClean="0">
                <a:solidFill>
                  <a:srgbClr val="FF0000"/>
                </a:solidFill>
                <a:latin typeface="AdvGTIMES-R"/>
              </a:rPr>
              <a:t>excess smoke </a:t>
            </a:r>
            <a:r>
              <a:rPr lang="en-US" b="1" u="sng" dirty="0">
                <a:solidFill>
                  <a:srgbClr val="FF0000"/>
                </a:solidFill>
                <a:latin typeface="AdvGTIMES-R"/>
              </a:rPr>
              <a:t>and soot. </a:t>
            </a:r>
            <a:r>
              <a:rPr lang="en-US" dirty="0" smtClean="0">
                <a:solidFill>
                  <a:srgbClr val="000000"/>
                </a:solidFill>
                <a:latin typeface="AdvGTIMES-R"/>
              </a:rPr>
              <a:t>Anthracite. </a:t>
            </a:r>
            <a:endParaRPr lang="en-US" dirty="0"/>
          </a:p>
        </p:txBody>
      </p:sp>
      <p:sp>
        <p:nvSpPr>
          <p:cNvPr id="3" name="Rectangle 2"/>
          <p:cNvSpPr/>
          <p:nvPr/>
        </p:nvSpPr>
        <p:spPr>
          <a:xfrm>
            <a:off x="914400" y="1143000"/>
            <a:ext cx="7010400" cy="923330"/>
          </a:xfrm>
          <a:prstGeom prst="rect">
            <a:avLst/>
          </a:prstGeom>
        </p:spPr>
        <p:txBody>
          <a:bodyPr wrap="square">
            <a:spAutoFit/>
          </a:bodyPr>
          <a:lstStyle/>
          <a:p>
            <a:pPr lvl="0"/>
            <a:r>
              <a:rPr lang="en-US" b="1" dirty="0" smtClean="0">
                <a:solidFill>
                  <a:srgbClr val="00B050"/>
                </a:solidFill>
                <a:latin typeface="AdvGTIMES-BI"/>
              </a:rPr>
              <a:t>1)</a:t>
            </a:r>
            <a:r>
              <a:rPr lang="en-US" b="1" dirty="0">
                <a:solidFill>
                  <a:srgbClr val="00B050"/>
                </a:solidFill>
                <a:latin typeface="AdvGTIMES-BI"/>
              </a:rPr>
              <a:t> </a:t>
            </a:r>
            <a:r>
              <a:rPr lang="en-US" b="1" dirty="0" smtClean="0">
                <a:solidFill>
                  <a:srgbClr val="00B050"/>
                </a:solidFill>
                <a:latin typeface="AdvGTIMES-BI"/>
              </a:rPr>
              <a:t>Coal</a:t>
            </a:r>
            <a:endParaRPr lang="en-US" b="1" dirty="0">
              <a:solidFill>
                <a:srgbClr val="00B050"/>
              </a:solidFill>
              <a:latin typeface="AdvGTIMES-BI"/>
            </a:endParaRPr>
          </a:p>
          <a:p>
            <a:pPr lvl="0"/>
            <a:r>
              <a:rPr lang="en-US" dirty="0">
                <a:solidFill>
                  <a:prstClr val="black"/>
                </a:solidFill>
                <a:latin typeface="AdvGTIMES-IT"/>
              </a:rPr>
              <a:t>Coals </a:t>
            </a:r>
            <a:r>
              <a:rPr lang="en-US" dirty="0">
                <a:solidFill>
                  <a:prstClr val="black"/>
                </a:solidFill>
                <a:latin typeface="AdvGTIMES-R"/>
              </a:rPr>
              <a:t>are sedimentary rocks containing combustible and incombustible matters as well as water.</a:t>
            </a:r>
            <a:endParaRPr lang="en-US" dirty="0">
              <a:solidFill>
                <a:prstClr val="black"/>
              </a:solidFill>
            </a:endParaRPr>
          </a:p>
        </p:txBody>
      </p:sp>
    </p:spTree>
    <p:extLst>
      <p:ext uri="{BB962C8B-B14F-4D97-AF65-F5344CB8AC3E}">
        <p14:creationId xmlns:p14="http://schemas.microsoft.com/office/powerpoint/2010/main" val="8465394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895600" y="5638800"/>
            <a:ext cx="3200400" cy="685800"/>
          </a:xfrm>
          <a:prstGeom prst="rect">
            <a:avLst/>
          </a:prstGeom>
          <a:solidFill>
            <a:srgbClr val="E1E1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192515" name="Rectangle 3"/>
          <p:cNvSpPr>
            <a:spLocks noChangeArrowheads="1"/>
          </p:cNvSpPr>
          <p:nvPr/>
        </p:nvSpPr>
        <p:spPr bwMode="auto">
          <a:xfrm>
            <a:off x="787400" y="-76200"/>
            <a:ext cx="767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mpd="tri">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altLang="en-US" sz="4000" u="sng">
                <a:solidFill>
                  <a:srgbClr val="008000"/>
                </a:solidFill>
              </a:rPr>
              <a:t>Digester Organic Loading</a:t>
            </a:r>
          </a:p>
        </p:txBody>
      </p:sp>
      <p:sp>
        <p:nvSpPr>
          <p:cNvPr id="192516" name="Text Box 4"/>
          <p:cNvSpPr txBox="1">
            <a:spLocks noChangeArrowheads="1"/>
          </p:cNvSpPr>
          <p:nvPr/>
        </p:nvSpPr>
        <p:spPr bwMode="auto">
          <a:xfrm>
            <a:off x="685800" y="609600"/>
            <a:ext cx="74803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1800">
                <a:latin typeface="Arial" charset="0"/>
              </a:rPr>
              <a:t>Data:</a:t>
            </a:r>
          </a:p>
          <a:p>
            <a:r>
              <a:rPr lang="en-US" altLang="en-US" sz="1800">
                <a:latin typeface="Arial" charset="0"/>
              </a:rPr>
              <a:t>	Digester Volume				=  30,000 ft</a:t>
            </a:r>
            <a:r>
              <a:rPr lang="en-US" altLang="en-US" sz="1800" baseline="30000">
                <a:latin typeface="Arial" charset="0"/>
              </a:rPr>
              <a:t>3</a:t>
            </a:r>
            <a:endParaRPr lang="en-US" altLang="en-US" sz="1800">
              <a:latin typeface="Arial" charset="0"/>
            </a:endParaRPr>
          </a:p>
          <a:p>
            <a:r>
              <a:rPr lang="en-US" altLang="en-US" sz="1800">
                <a:latin typeface="Arial" charset="0"/>
              </a:rPr>
              <a:t>	Raw sludge pumped			=    9,000 gal/day</a:t>
            </a:r>
          </a:p>
          <a:p>
            <a:r>
              <a:rPr lang="en-US" altLang="en-US" sz="1800">
                <a:latin typeface="Arial" charset="0"/>
              </a:rPr>
              <a:t>	Raw sludge solids concentration		=  4.0 %</a:t>
            </a:r>
          </a:p>
          <a:p>
            <a:r>
              <a:rPr lang="en-US" altLang="en-US" sz="1800">
                <a:latin typeface="Arial" charset="0"/>
              </a:rPr>
              <a:t>	Raw sludge volatile solids		=  70.0 %</a:t>
            </a:r>
          </a:p>
        </p:txBody>
      </p:sp>
      <p:sp>
        <p:nvSpPr>
          <p:cNvPr id="192517" name="Text Box 5"/>
          <p:cNvSpPr txBox="1">
            <a:spLocks noChangeArrowheads="1"/>
          </p:cNvSpPr>
          <p:nvPr/>
        </p:nvSpPr>
        <p:spPr bwMode="auto">
          <a:xfrm>
            <a:off x="-39688" y="2133600"/>
            <a:ext cx="9477376"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1800">
                <a:solidFill>
                  <a:srgbClr val="800080"/>
                </a:solidFill>
                <a:latin typeface="Arial" charset="0"/>
              </a:rPr>
              <a:t>Calculate the organic loading into the digester in lbs of volatile solids per day per ft</a:t>
            </a:r>
            <a:r>
              <a:rPr lang="en-US" altLang="en-US" sz="1800" baseline="30000">
                <a:solidFill>
                  <a:srgbClr val="800080"/>
                </a:solidFill>
                <a:latin typeface="Arial" charset="0"/>
              </a:rPr>
              <a:t>3</a:t>
            </a:r>
            <a:r>
              <a:rPr lang="en-US" altLang="en-US" sz="1800">
                <a:solidFill>
                  <a:srgbClr val="800080"/>
                </a:solidFill>
                <a:latin typeface="Arial" charset="0"/>
              </a:rPr>
              <a:t>.</a:t>
            </a:r>
          </a:p>
        </p:txBody>
      </p:sp>
      <p:sp>
        <p:nvSpPr>
          <p:cNvPr id="192518" name="Text Box 6"/>
          <p:cNvSpPr txBox="1">
            <a:spLocks noChangeArrowheads="1"/>
          </p:cNvSpPr>
          <p:nvPr/>
        </p:nvSpPr>
        <p:spPr bwMode="auto">
          <a:xfrm>
            <a:off x="228600" y="2590800"/>
            <a:ext cx="325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FF0000"/>
                </a:solidFill>
                <a:latin typeface="Arial" charset="0"/>
              </a:rPr>
              <a:t>LBS VOLATILE SOLIDS =</a:t>
            </a:r>
          </a:p>
        </p:txBody>
      </p:sp>
      <p:sp>
        <p:nvSpPr>
          <p:cNvPr id="192519" name="Text Box 7"/>
          <p:cNvSpPr txBox="1">
            <a:spLocks noChangeArrowheads="1"/>
          </p:cNvSpPr>
          <p:nvPr/>
        </p:nvSpPr>
        <p:spPr bwMode="auto">
          <a:xfrm>
            <a:off x="730250" y="3048000"/>
            <a:ext cx="832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1800">
                <a:solidFill>
                  <a:srgbClr val="FF0000"/>
                </a:solidFill>
                <a:latin typeface="Arial" charset="0"/>
              </a:rPr>
              <a:t>GAL PUMPED  X  8.34 lbs/gal  X  % Solids (decimal)  X  % Volatile (decimal)</a:t>
            </a:r>
          </a:p>
        </p:txBody>
      </p:sp>
      <p:sp>
        <p:nvSpPr>
          <p:cNvPr id="192520" name="Text Box 8"/>
          <p:cNvSpPr txBox="1">
            <a:spLocks noChangeArrowheads="1"/>
          </p:cNvSpPr>
          <p:nvPr/>
        </p:nvSpPr>
        <p:spPr bwMode="auto">
          <a:xfrm>
            <a:off x="1150938" y="3429000"/>
            <a:ext cx="692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  9,000 gal/day   X  8.34 lbs/gal  X  0.04  x  0.70</a:t>
            </a:r>
          </a:p>
        </p:txBody>
      </p:sp>
      <p:sp>
        <p:nvSpPr>
          <p:cNvPr id="192521" name="Text Box 9"/>
          <p:cNvSpPr txBox="1">
            <a:spLocks noChangeArrowheads="1"/>
          </p:cNvSpPr>
          <p:nvPr/>
        </p:nvSpPr>
        <p:spPr bwMode="auto">
          <a:xfrm>
            <a:off x="3352800" y="3962400"/>
            <a:ext cx="242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  2,102 lbs/day</a:t>
            </a:r>
          </a:p>
        </p:txBody>
      </p:sp>
      <p:sp>
        <p:nvSpPr>
          <p:cNvPr id="192522" name="Text Box 10"/>
          <p:cNvSpPr txBox="1">
            <a:spLocks noChangeArrowheads="1"/>
          </p:cNvSpPr>
          <p:nvPr/>
        </p:nvSpPr>
        <p:spPr bwMode="auto">
          <a:xfrm>
            <a:off x="1493838" y="4837113"/>
            <a:ext cx="3459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ORGANIC LOADING  =</a:t>
            </a:r>
          </a:p>
        </p:txBody>
      </p:sp>
      <p:sp>
        <p:nvSpPr>
          <p:cNvPr id="192523" name="Text Box 11"/>
          <p:cNvSpPr txBox="1">
            <a:spLocks noChangeArrowheads="1"/>
          </p:cNvSpPr>
          <p:nvPr/>
        </p:nvSpPr>
        <p:spPr bwMode="auto">
          <a:xfrm>
            <a:off x="5157788" y="4648200"/>
            <a:ext cx="208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800080"/>
                </a:solidFill>
                <a:latin typeface="Arial" charset="0"/>
              </a:rPr>
              <a:t>2,102 lbs/day</a:t>
            </a:r>
          </a:p>
        </p:txBody>
      </p:sp>
      <p:sp>
        <p:nvSpPr>
          <p:cNvPr id="192524" name="Line 12"/>
          <p:cNvSpPr>
            <a:spLocks noChangeShapeType="1"/>
          </p:cNvSpPr>
          <p:nvPr/>
        </p:nvSpPr>
        <p:spPr bwMode="auto">
          <a:xfrm>
            <a:off x="5173663" y="5065713"/>
            <a:ext cx="1981200" cy="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25" name="Text Box 13"/>
          <p:cNvSpPr txBox="1">
            <a:spLocks noChangeArrowheads="1"/>
          </p:cNvSpPr>
          <p:nvPr/>
        </p:nvSpPr>
        <p:spPr bwMode="auto">
          <a:xfrm>
            <a:off x="5402263" y="4989513"/>
            <a:ext cx="151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800080"/>
                </a:solidFill>
                <a:latin typeface="Arial" charset="0"/>
              </a:rPr>
              <a:t>30,000 ft</a:t>
            </a:r>
            <a:r>
              <a:rPr lang="en-US" altLang="en-US" sz="2400" baseline="30000">
                <a:solidFill>
                  <a:srgbClr val="800080"/>
                </a:solidFill>
                <a:latin typeface="Arial" charset="0"/>
              </a:rPr>
              <a:t>3</a:t>
            </a:r>
            <a:endParaRPr lang="en-US" altLang="en-US" sz="2400">
              <a:solidFill>
                <a:srgbClr val="800080"/>
              </a:solidFill>
              <a:latin typeface="Arial" charset="0"/>
            </a:endParaRPr>
          </a:p>
        </p:txBody>
      </p:sp>
      <p:sp>
        <p:nvSpPr>
          <p:cNvPr id="192526" name="Text Box 14"/>
          <p:cNvSpPr txBox="1">
            <a:spLocks noChangeArrowheads="1"/>
          </p:cNvSpPr>
          <p:nvPr/>
        </p:nvSpPr>
        <p:spPr bwMode="auto">
          <a:xfrm>
            <a:off x="3032125" y="5715000"/>
            <a:ext cx="298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FF0000"/>
                </a:solidFill>
                <a:latin typeface="Arial" charset="0"/>
              </a:rPr>
              <a:t>= 0.07 lbs/day/ft</a:t>
            </a:r>
            <a:r>
              <a:rPr lang="en-US" altLang="en-US" sz="2800" baseline="30000">
                <a:solidFill>
                  <a:srgbClr val="FF0000"/>
                </a:solidFill>
                <a:latin typeface="Arial" charset="0"/>
              </a:rPr>
              <a:t>3</a:t>
            </a:r>
            <a:endParaRPr lang="en-US" altLang="en-US" sz="2800">
              <a:solidFill>
                <a:srgbClr val="FF0000"/>
              </a:solidFill>
              <a:latin typeface="Arial" charset="0"/>
            </a:endParaRPr>
          </a:p>
        </p:txBody>
      </p:sp>
      <p:cxnSp>
        <p:nvCxnSpPr>
          <p:cNvPr id="3" name="Straight Connector 2"/>
          <p:cNvCxnSpPr>
            <a:cxnSpLocks noChangeShapeType="1"/>
          </p:cNvCxnSpPr>
          <p:nvPr/>
        </p:nvCxnSpPr>
        <p:spPr bwMode="auto">
          <a:xfrm>
            <a:off x="5399088" y="2447925"/>
            <a:ext cx="2189162"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022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ox(out)">
                                      <p:cBhvr>
                                        <p:cTn id="7" dur="5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2516">
                                            <p:txEl>
                                              <p:pRg st="0" end="0"/>
                                            </p:txEl>
                                          </p:spTgt>
                                        </p:tgtEl>
                                        <p:attrNameLst>
                                          <p:attrName>style.visibility</p:attrName>
                                        </p:attrNameLst>
                                      </p:cBhvr>
                                      <p:to>
                                        <p:strVal val="visible"/>
                                      </p:to>
                                    </p:set>
                                    <p:anim calcmode="lin" valueType="num">
                                      <p:cBhvr>
                                        <p:cTn id="12" dur="500" fill="hold"/>
                                        <p:tgtEl>
                                          <p:spTgt spid="1925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25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251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2516">
                                            <p:txEl>
                                              <p:pRg st="1" end="1"/>
                                            </p:txEl>
                                          </p:spTgt>
                                        </p:tgtEl>
                                        <p:attrNameLst>
                                          <p:attrName>style.visibility</p:attrName>
                                        </p:attrNameLst>
                                      </p:cBhvr>
                                      <p:to>
                                        <p:strVal val="visible"/>
                                      </p:to>
                                    </p:set>
                                    <p:animEffect transition="in" filter="wipe(up)">
                                      <p:cBhvr>
                                        <p:cTn id="19" dur="500"/>
                                        <p:tgtEl>
                                          <p:spTgt spid="19251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2516">
                                            <p:txEl>
                                              <p:pRg st="2" end="2"/>
                                            </p:txEl>
                                          </p:spTgt>
                                        </p:tgtEl>
                                        <p:attrNameLst>
                                          <p:attrName>style.visibility</p:attrName>
                                        </p:attrNameLst>
                                      </p:cBhvr>
                                      <p:to>
                                        <p:strVal val="visible"/>
                                      </p:to>
                                    </p:set>
                                    <p:animEffect transition="in" filter="wipe(up)">
                                      <p:cBhvr>
                                        <p:cTn id="24" dur="500"/>
                                        <p:tgtEl>
                                          <p:spTgt spid="19251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2516">
                                            <p:txEl>
                                              <p:pRg st="3" end="3"/>
                                            </p:txEl>
                                          </p:spTgt>
                                        </p:tgtEl>
                                        <p:attrNameLst>
                                          <p:attrName>style.visibility</p:attrName>
                                        </p:attrNameLst>
                                      </p:cBhvr>
                                      <p:to>
                                        <p:strVal val="visible"/>
                                      </p:to>
                                    </p:set>
                                    <p:animEffect transition="in" filter="wipe(up)">
                                      <p:cBhvr>
                                        <p:cTn id="29" dur="500"/>
                                        <p:tgtEl>
                                          <p:spTgt spid="192516">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2516">
                                            <p:txEl>
                                              <p:pRg st="4" end="4"/>
                                            </p:txEl>
                                          </p:spTgt>
                                        </p:tgtEl>
                                        <p:attrNameLst>
                                          <p:attrName>style.visibility</p:attrName>
                                        </p:attrNameLst>
                                      </p:cBhvr>
                                      <p:to>
                                        <p:strVal val="visible"/>
                                      </p:to>
                                    </p:set>
                                    <p:animEffect transition="in" filter="wipe(up)">
                                      <p:cBhvr>
                                        <p:cTn id="34" dur="500"/>
                                        <p:tgtEl>
                                          <p:spTgt spid="192516">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517"/>
                                        </p:tgtEl>
                                        <p:attrNameLst>
                                          <p:attrName>style.visibility</p:attrName>
                                        </p:attrNameLst>
                                      </p:cBhvr>
                                      <p:to>
                                        <p:strVal val="visible"/>
                                      </p:to>
                                    </p:set>
                                    <p:animEffect transition="in" filter="wipe(left)">
                                      <p:cBhvr>
                                        <p:cTn id="39" dur="500"/>
                                        <p:tgtEl>
                                          <p:spTgt spid="1925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1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2518"/>
                                        </p:tgtEl>
                                        <p:attrNameLst>
                                          <p:attrName>style.visibility</p:attrName>
                                        </p:attrNameLst>
                                      </p:cBhvr>
                                      <p:to>
                                        <p:strVal val="visible"/>
                                      </p:to>
                                    </p:set>
                                    <p:anim calcmode="lin" valueType="num">
                                      <p:cBhvr additive="base">
                                        <p:cTn id="49" dur="500" fill="hold"/>
                                        <p:tgtEl>
                                          <p:spTgt spid="192518"/>
                                        </p:tgtEl>
                                        <p:attrNameLst>
                                          <p:attrName>ppt_x</p:attrName>
                                        </p:attrNameLst>
                                      </p:cBhvr>
                                      <p:tavLst>
                                        <p:tav tm="0">
                                          <p:val>
                                            <p:strVal val="0-#ppt_w/2"/>
                                          </p:val>
                                        </p:tav>
                                        <p:tav tm="100000">
                                          <p:val>
                                            <p:strVal val="#ppt_x"/>
                                          </p:val>
                                        </p:tav>
                                      </p:tavLst>
                                    </p:anim>
                                    <p:anim calcmode="lin" valueType="num">
                                      <p:cBhvr additive="base">
                                        <p:cTn id="50" dur="500" fill="hold"/>
                                        <p:tgtEl>
                                          <p:spTgt spid="19251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iterate type="wd">
                                    <p:tmPct val="100000"/>
                                  </p:iterate>
                                  <p:childTnLst>
                                    <p:set>
                                      <p:cBhvr>
                                        <p:cTn id="54" dur="1" fill="hold">
                                          <p:stCondLst>
                                            <p:cond delay="0"/>
                                          </p:stCondLst>
                                        </p:cTn>
                                        <p:tgtEl>
                                          <p:spTgt spid="192519"/>
                                        </p:tgtEl>
                                        <p:attrNameLst>
                                          <p:attrName>style.visibility</p:attrName>
                                        </p:attrNameLst>
                                      </p:cBhvr>
                                      <p:to>
                                        <p:strVal val="visible"/>
                                      </p:to>
                                    </p:set>
                                    <p:anim calcmode="lin" valueType="num">
                                      <p:cBhvr additive="base">
                                        <p:cTn id="55" dur="300" fill="hold"/>
                                        <p:tgtEl>
                                          <p:spTgt spid="192519"/>
                                        </p:tgtEl>
                                        <p:attrNameLst>
                                          <p:attrName>ppt_x</p:attrName>
                                        </p:attrNameLst>
                                      </p:cBhvr>
                                      <p:tavLst>
                                        <p:tav tm="0">
                                          <p:val>
                                            <p:strVal val="1+#ppt_w/2"/>
                                          </p:val>
                                        </p:tav>
                                        <p:tav tm="100000">
                                          <p:val>
                                            <p:strVal val="#ppt_x"/>
                                          </p:val>
                                        </p:tav>
                                      </p:tavLst>
                                    </p:anim>
                                    <p:anim calcmode="lin" valueType="num">
                                      <p:cBhvr additive="base">
                                        <p:cTn id="56" dur="300" fill="hold"/>
                                        <p:tgtEl>
                                          <p:spTgt spid="19251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2520"/>
                                        </p:tgtEl>
                                        <p:attrNameLst>
                                          <p:attrName>style.visibility</p:attrName>
                                        </p:attrNameLst>
                                      </p:cBhvr>
                                      <p:to>
                                        <p:strVal val="visible"/>
                                      </p:to>
                                    </p:set>
                                    <p:animEffect transition="in" filter="wipe(left)">
                                      <p:cBhvr>
                                        <p:cTn id="61" dur="500"/>
                                        <p:tgtEl>
                                          <p:spTgt spid="1925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192521"/>
                                        </p:tgtEl>
                                        <p:attrNameLst>
                                          <p:attrName>style.visibility</p:attrName>
                                        </p:attrNameLst>
                                      </p:cBhvr>
                                      <p:to>
                                        <p:strVal val="visible"/>
                                      </p:to>
                                    </p:set>
                                    <p:anim calcmode="lin" valueType="num">
                                      <p:cBhvr additive="base">
                                        <p:cTn id="66" dur="500" fill="hold"/>
                                        <p:tgtEl>
                                          <p:spTgt spid="192521"/>
                                        </p:tgtEl>
                                        <p:attrNameLst>
                                          <p:attrName>ppt_x</p:attrName>
                                        </p:attrNameLst>
                                      </p:cBhvr>
                                      <p:tavLst>
                                        <p:tav tm="0">
                                          <p:val>
                                            <p:strVal val="#ppt_x"/>
                                          </p:val>
                                        </p:tav>
                                        <p:tav tm="100000">
                                          <p:val>
                                            <p:strVal val="#ppt_x"/>
                                          </p:val>
                                        </p:tav>
                                      </p:tavLst>
                                    </p:anim>
                                    <p:anim calcmode="lin" valueType="num">
                                      <p:cBhvr additive="base">
                                        <p:cTn id="67" dur="500" fill="hold"/>
                                        <p:tgtEl>
                                          <p:spTgt spid="192521"/>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92522"/>
                                        </p:tgtEl>
                                        <p:attrNameLst>
                                          <p:attrName>style.visibility</p:attrName>
                                        </p:attrNameLst>
                                      </p:cBhvr>
                                      <p:to>
                                        <p:strVal val="visible"/>
                                      </p:to>
                                    </p:set>
                                    <p:anim calcmode="lin" valueType="num">
                                      <p:cBhvr additive="base">
                                        <p:cTn id="72" dur="500" fill="hold"/>
                                        <p:tgtEl>
                                          <p:spTgt spid="192522"/>
                                        </p:tgtEl>
                                        <p:attrNameLst>
                                          <p:attrName>ppt_x</p:attrName>
                                        </p:attrNameLst>
                                      </p:cBhvr>
                                      <p:tavLst>
                                        <p:tav tm="0">
                                          <p:val>
                                            <p:strVal val="0-#ppt_w/2"/>
                                          </p:val>
                                        </p:tav>
                                        <p:tav tm="100000">
                                          <p:val>
                                            <p:strVal val="#ppt_x"/>
                                          </p:val>
                                        </p:tav>
                                      </p:tavLst>
                                    </p:anim>
                                    <p:anim calcmode="lin" valueType="num">
                                      <p:cBhvr additive="base">
                                        <p:cTn id="73" dur="500" fill="hold"/>
                                        <p:tgtEl>
                                          <p:spTgt spid="192522"/>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92523"/>
                                        </p:tgtEl>
                                        <p:attrNameLst>
                                          <p:attrName>style.visibility</p:attrName>
                                        </p:attrNameLst>
                                      </p:cBhvr>
                                      <p:to>
                                        <p:strVal val="visible"/>
                                      </p:to>
                                    </p:set>
                                    <p:anim calcmode="lin" valueType="num">
                                      <p:cBhvr additive="base">
                                        <p:cTn id="78" dur="500" fill="hold"/>
                                        <p:tgtEl>
                                          <p:spTgt spid="192523"/>
                                        </p:tgtEl>
                                        <p:attrNameLst>
                                          <p:attrName>ppt_x</p:attrName>
                                        </p:attrNameLst>
                                      </p:cBhvr>
                                      <p:tavLst>
                                        <p:tav tm="0">
                                          <p:val>
                                            <p:strVal val="1+#ppt_w/2"/>
                                          </p:val>
                                        </p:tav>
                                        <p:tav tm="100000">
                                          <p:val>
                                            <p:strVal val="#ppt_x"/>
                                          </p:val>
                                        </p:tav>
                                      </p:tavLst>
                                    </p:anim>
                                    <p:anim calcmode="lin" valueType="num">
                                      <p:cBhvr additive="base">
                                        <p:cTn id="79" dur="500" fill="hold"/>
                                        <p:tgtEl>
                                          <p:spTgt spid="19252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2524"/>
                                        </p:tgtEl>
                                        <p:attrNameLst>
                                          <p:attrName>style.visibility</p:attrName>
                                        </p:attrNameLst>
                                      </p:cBhvr>
                                      <p:to>
                                        <p:strVal val="visible"/>
                                      </p:to>
                                    </p:set>
                                    <p:animEffect transition="in" filter="wipe(left)">
                                      <p:cBhvr>
                                        <p:cTn id="84" dur="500"/>
                                        <p:tgtEl>
                                          <p:spTgt spid="19252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192525"/>
                                        </p:tgtEl>
                                        <p:attrNameLst>
                                          <p:attrName>style.visibility</p:attrName>
                                        </p:attrNameLst>
                                      </p:cBhvr>
                                      <p:to>
                                        <p:strVal val="visible"/>
                                      </p:to>
                                    </p:set>
                                    <p:anim calcmode="lin" valueType="num">
                                      <p:cBhvr additive="base">
                                        <p:cTn id="89" dur="500" fill="hold"/>
                                        <p:tgtEl>
                                          <p:spTgt spid="192525"/>
                                        </p:tgtEl>
                                        <p:attrNameLst>
                                          <p:attrName>ppt_x</p:attrName>
                                        </p:attrNameLst>
                                      </p:cBhvr>
                                      <p:tavLst>
                                        <p:tav tm="0">
                                          <p:val>
                                            <p:strVal val="1+#ppt_w/2"/>
                                          </p:val>
                                        </p:tav>
                                        <p:tav tm="100000">
                                          <p:val>
                                            <p:strVal val="#ppt_x"/>
                                          </p:val>
                                        </p:tav>
                                      </p:tavLst>
                                    </p:anim>
                                    <p:anim calcmode="lin" valueType="num">
                                      <p:cBhvr additive="base">
                                        <p:cTn id="90" dur="500" fill="hold"/>
                                        <p:tgtEl>
                                          <p:spTgt spid="192525"/>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92526">
                                            <p:txEl>
                                              <p:pRg st="0" end="0"/>
                                            </p:txEl>
                                          </p:spTgt>
                                        </p:tgtEl>
                                        <p:attrNameLst>
                                          <p:attrName>style.visibility</p:attrName>
                                        </p:attrNameLst>
                                      </p:cBhvr>
                                      <p:to>
                                        <p:strVal val="visible"/>
                                      </p:to>
                                    </p:set>
                                    <p:anim calcmode="lin" valueType="num">
                                      <p:cBhvr>
                                        <p:cTn id="95" dur="1000" fill="hold"/>
                                        <p:tgtEl>
                                          <p:spTgt spid="192526">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192526">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1925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9252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99" fill="hold" nodeType="afterGroup">
                            <p:stCondLst>
                              <p:cond delay="1000"/>
                            </p:stCondLst>
                            <p:childTnLst>
                              <p:par>
                                <p:cTn id="100" presetID="16" presetClass="entr" presetSubtype="37" fill="hold" grpId="0" nodeType="afterEffect">
                                  <p:stCondLst>
                                    <p:cond delay="0"/>
                                  </p:stCondLst>
                                  <p:childTnLst>
                                    <p:set>
                                      <p:cBhvr>
                                        <p:cTn id="101" dur="1" fill="hold">
                                          <p:stCondLst>
                                            <p:cond delay="0"/>
                                          </p:stCondLst>
                                        </p:cTn>
                                        <p:tgtEl>
                                          <p:spTgt spid="192514"/>
                                        </p:tgtEl>
                                        <p:attrNameLst>
                                          <p:attrName>style.visibility</p:attrName>
                                        </p:attrNameLst>
                                      </p:cBhvr>
                                      <p:to>
                                        <p:strVal val="visible"/>
                                      </p:to>
                                    </p:set>
                                    <p:animEffect transition="in" filter="barn(outVertical)">
                                      <p:cBhvr>
                                        <p:cTn id="102"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nimBg="1"/>
      <p:bldP spid="192515" grpId="0" autoUpdateAnimBg="0"/>
      <p:bldP spid="192516" grpId="0" build="p" autoUpdateAnimBg="0"/>
      <p:bldP spid="192517" grpId="0" autoUpdateAnimBg="0"/>
      <p:bldP spid="192518" grpId="0" autoUpdateAnimBg="0"/>
      <p:bldP spid="192519" grpId="0" autoUpdateAnimBg="0"/>
      <p:bldP spid="192520" grpId="0" autoUpdateAnimBg="0"/>
      <p:bldP spid="192521" grpId="0" autoUpdateAnimBg="0"/>
      <p:bldP spid="192522" grpId="0" autoUpdateAnimBg="0"/>
      <p:bldP spid="192523" grpId="0" autoUpdateAnimBg="0"/>
      <p:bldP spid="192524" grpId="0" animBg="1"/>
      <p:bldP spid="192525" grpId="0" autoUpdateAnimBg="0"/>
      <p:bldP spid="192526"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2073275" y="282575"/>
            <a:ext cx="4824413" cy="889000"/>
          </a:xfrm>
          <a:prstGeom prst="rect">
            <a:avLst/>
          </a:prstGeom>
          <a:noFill/>
          <a:ln w="127000" cmpd="thickThin">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400">
                <a:solidFill>
                  <a:schemeClr val="accent2"/>
                </a:solidFill>
              </a:rPr>
              <a:t>Digester Efficiency</a:t>
            </a:r>
          </a:p>
        </p:txBody>
      </p:sp>
      <p:sp>
        <p:nvSpPr>
          <p:cNvPr id="206852" name="Text Box 4"/>
          <p:cNvSpPr txBox="1">
            <a:spLocks noChangeArrowheads="1"/>
          </p:cNvSpPr>
          <p:nvPr/>
        </p:nvSpPr>
        <p:spPr bwMode="auto">
          <a:xfrm>
            <a:off x="1820863" y="2452688"/>
            <a:ext cx="5387975" cy="2835275"/>
          </a:xfrm>
          <a:prstGeom prst="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defRPr/>
            </a:pPr>
            <a:r>
              <a:rPr lang="en-US" sz="6000" dirty="0" smtClean="0">
                <a:solidFill>
                  <a:srgbClr val="3366FF"/>
                </a:solidFill>
                <a:latin typeface="Arial" charset="0"/>
              </a:rPr>
              <a:t>Reduction</a:t>
            </a:r>
          </a:p>
          <a:p>
            <a:pPr algn="ctr">
              <a:defRPr/>
            </a:pPr>
            <a:r>
              <a:rPr lang="en-US" sz="6000" dirty="0" smtClean="0">
                <a:solidFill>
                  <a:srgbClr val="3366FF"/>
                </a:solidFill>
                <a:latin typeface="Arial" charset="0"/>
              </a:rPr>
              <a:t>Of</a:t>
            </a:r>
          </a:p>
          <a:p>
            <a:pPr algn="ctr">
              <a:defRPr/>
            </a:pPr>
            <a:r>
              <a:rPr lang="en-US" sz="6000" dirty="0" smtClean="0">
                <a:solidFill>
                  <a:srgbClr val="3366FF"/>
                </a:solidFill>
                <a:latin typeface="Arial" charset="0"/>
              </a:rPr>
              <a:t>Volatile Solids</a:t>
            </a:r>
          </a:p>
        </p:txBody>
      </p:sp>
    </p:spTree>
    <p:extLst>
      <p:ext uri="{BB962C8B-B14F-4D97-AF65-F5344CB8AC3E}">
        <p14:creationId xmlns:p14="http://schemas.microsoft.com/office/powerpoint/2010/main" val="417857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barn(outHorizontal)">
                                      <p:cBhvr>
                                        <p:cTn id="7" dur="500"/>
                                        <p:tgtEl>
                                          <p:spTgt spid="20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06852"/>
                                        </p:tgtEl>
                                        <p:attrNameLst>
                                          <p:attrName>style.visibility</p:attrName>
                                        </p:attrNameLst>
                                      </p:cBhvr>
                                      <p:to>
                                        <p:strVal val="visible"/>
                                      </p:to>
                                    </p:set>
                                    <p:animEffect transition="in" filter="wipe(up)">
                                      <p:cBhvr>
                                        <p:cTn id="12" dur="75"/>
                                        <p:tgtEl>
                                          <p:spTgt spid="206852"/>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nimBg="1" autoUpdateAnimBg="0"/>
      <p:bldP spid="206852"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976438" y="136525"/>
            <a:ext cx="4937125" cy="608013"/>
          </a:xfrm>
          <a:prstGeom prst="rect">
            <a:avLst/>
          </a:prstGeom>
          <a:noFill/>
          <a:ln w="88900" cmpd="thickThin">
            <a:solidFill>
              <a:schemeClr val="accent2"/>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chemeClr val="accent2"/>
                </a:solidFill>
              </a:rPr>
              <a:t>% Reduction of Volatile Solids</a:t>
            </a:r>
          </a:p>
        </p:txBody>
      </p:sp>
      <p:sp>
        <p:nvSpPr>
          <p:cNvPr id="207875" name="Text Box 3"/>
          <p:cNvSpPr txBox="1">
            <a:spLocks noChangeArrowheads="1"/>
          </p:cNvSpPr>
          <p:nvPr/>
        </p:nvSpPr>
        <p:spPr bwMode="auto">
          <a:xfrm>
            <a:off x="1474788" y="1108075"/>
            <a:ext cx="58435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FF0000"/>
                </a:solidFill>
              </a:rPr>
              <a:t>% Reduction of Volatile Solids =</a:t>
            </a:r>
          </a:p>
        </p:txBody>
      </p:sp>
      <p:sp>
        <p:nvSpPr>
          <p:cNvPr id="207876" name="Text Box 4"/>
          <p:cNvSpPr txBox="1">
            <a:spLocks noChangeArrowheads="1"/>
          </p:cNvSpPr>
          <p:nvPr/>
        </p:nvSpPr>
        <p:spPr bwMode="auto">
          <a:xfrm>
            <a:off x="1193800" y="1701800"/>
            <a:ext cx="452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%Volatiles In  </a:t>
            </a:r>
            <a:r>
              <a:rPr lang="en-US" altLang="en-US" sz="3200">
                <a:solidFill>
                  <a:srgbClr val="FF0000"/>
                </a:solidFill>
              </a:rPr>
              <a:t>-</a:t>
            </a:r>
            <a:r>
              <a:rPr lang="en-US" altLang="en-US" sz="2400">
                <a:solidFill>
                  <a:srgbClr val="FF0000"/>
                </a:solidFill>
              </a:rPr>
              <a:t>  % Volatiles Out</a:t>
            </a:r>
            <a:endParaRPr lang="en-US" altLang="en-US" sz="2400">
              <a:solidFill>
                <a:schemeClr val="bg1"/>
              </a:solidFill>
            </a:endParaRPr>
          </a:p>
        </p:txBody>
      </p:sp>
      <p:sp>
        <p:nvSpPr>
          <p:cNvPr id="207877" name="Text Box 5"/>
          <p:cNvSpPr txBox="1">
            <a:spLocks noChangeArrowheads="1"/>
          </p:cNvSpPr>
          <p:nvPr/>
        </p:nvSpPr>
        <p:spPr bwMode="auto">
          <a:xfrm>
            <a:off x="7256463" y="1924050"/>
            <a:ext cx="1419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X 100%</a:t>
            </a:r>
          </a:p>
        </p:txBody>
      </p:sp>
      <p:sp>
        <p:nvSpPr>
          <p:cNvPr id="207878" name="Text Box 6"/>
          <p:cNvSpPr txBox="1">
            <a:spLocks noChangeArrowheads="1"/>
          </p:cNvSpPr>
          <p:nvPr/>
        </p:nvSpPr>
        <p:spPr bwMode="auto">
          <a:xfrm>
            <a:off x="307975" y="2070100"/>
            <a:ext cx="6954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 Volatile In  </a:t>
            </a:r>
            <a:r>
              <a:rPr lang="en-US" altLang="en-US" sz="3200">
                <a:solidFill>
                  <a:srgbClr val="FF0000"/>
                </a:solidFill>
              </a:rPr>
              <a:t>- </a:t>
            </a:r>
            <a:r>
              <a:rPr lang="en-US" altLang="en-US" sz="2400">
                <a:solidFill>
                  <a:srgbClr val="FF0000"/>
                </a:solidFill>
              </a:rPr>
              <a:t> ( % Volatile In  X  % Volatile Out)</a:t>
            </a:r>
            <a:endParaRPr lang="en-US" altLang="en-US" sz="2800"/>
          </a:p>
        </p:txBody>
      </p:sp>
      <p:sp>
        <p:nvSpPr>
          <p:cNvPr id="207879" name="Line 7"/>
          <p:cNvSpPr>
            <a:spLocks noChangeShapeType="1"/>
          </p:cNvSpPr>
          <p:nvPr/>
        </p:nvSpPr>
        <p:spPr bwMode="auto">
          <a:xfrm>
            <a:off x="338138" y="2209800"/>
            <a:ext cx="6838950" cy="0"/>
          </a:xfrm>
          <a:prstGeom prst="line">
            <a:avLst/>
          </a:prstGeom>
          <a:noFill/>
          <a:ln w="4445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0" name="Text Box 8"/>
          <p:cNvSpPr txBox="1">
            <a:spLocks noChangeArrowheads="1"/>
          </p:cNvSpPr>
          <p:nvPr/>
        </p:nvSpPr>
        <p:spPr bwMode="auto">
          <a:xfrm>
            <a:off x="0" y="5227638"/>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009900"/>
                </a:solidFill>
              </a:rPr>
              <a:t>NOTE:  % Must be as Decimals</a:t>
            </a:r>
          </a:p>
        </p:txBody>
      </p:sp>
      <p:sp>
        <p:nvSpPr>
          <p:cNvPr id="207881" name="Text Box 9"/>
          <p:cNvSpPr txBox="1">
            <a:spLocks noChangeArrowheads="1"/>
          </p:cNvSpPr>
          <p:nvPr/>
        </p:nvSpPr>
        <p:spPr bwMode="auto">
          <a:xfrm>
            <a:off x="2479675" y="5794375"/>
            <a:ext cx="1192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009900"/>
                </a:solidFill>
              </a:rPr>
              <a:t>72%</a:t>
            </a:r>
          </a:p>
        </p:txBody>
      </p:sp>
      <p:sp>
        <p:nvSpPr>
          <p:cNvPr id="207882" name="Text Box 10"/>
          <p:cNvSpPr txBox="1">
            <a:spLocks noChangeArrowheads="1"/>
          </p:cNvSpPr>
          <p:nvPr/>
        </p:nvSpPr>
        <p:spPr bwMode="auto">
          <a:xfrm>
            <a:off x="3575050" y="5795963"/>
            <a:ext cx="1747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009900"/>
                </a:solidFill>
              </a:rPr>
              <a:t>=  72/100</a:t>
            </a:r>
          </a:p>
        </p:txBody>
      </p:sp>
      <p:sp>
        <p:nvSpPr>
          <p:cNvPr id="207883" name="Text Box 11"/>
          <p:cNvSpPr txBox="1">
            <a:spLocks noChangeArrowheads="1"/>
          </p:cNvSpPr>
          <p:nvPr/>
        </p:nvSpPr>
        <p:spPr bwMode="auto">
          <a:xfrm>
            <a:off x="5362575" y="5797550"/>
            <a:ext cx="1127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3200">
                <a:solidFill>
                  <a:srgbClr val="009900"/>
                </a:solidFill>
              </a:rPr>
              <a:t>=  .72</a:t>
            </a:r>
          </a:p>
        </p:txBody>
      </p:sp>
      <p:sp>
        <p:nvSpPr>
          <p:cNvPr id="207884" name="Text Box 12"/>
          <p:cNvSpPr txBox="1">
            <a:spLocks noChangeArrowheads="1"/>
          </p:cNvSpPr>
          <p:nvPr/>
        </p:nvSpPr>
        <p:spPr bwMode="auto">
          <a:xfrm>
            <a:off x="1138238" y="3121025"/>
            <a:ext cx="561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chemeClr val="accent2"/>
                </a:solidFill>
                <a:latin typeface="Arial" charset="0"/>
              </a:rPr>
              <a:t>% Reduction of Volatile Solids =</a:t>
            </a:r>
          </a:p>
        </p:txBody>
      </p:sp>
      <p:sp>
        <p:nvSpPr>
          <p:cNvPr id="207885" name="Text Box 13"/>
          <p:cNvSpPr txBox="1">
            <a:spLocks noChangeArrowheads="1"/>
          </p:cNvSpPr>
          <p:nvPr/>
        </p:nvSpPr>
        <p:spPr bwMode="auto">
          <a:xfrm>
            <a:off x="3403600" y="3700463"/>
            <a:ext cx="1428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FF0000"/>
                </a:solidFill>
                <a:effectLst>
                  <a:outerShdw blurRad="38100" dist="38100" dir="2700000" algn="tl">
                    <a:srgbClr val="000000"/>
                  </a:outerShdw>
                </a:effectLst>
                <a:latin typeface="Arial" charset="0"/>
              </a:rPr>
              <a:t>In - Out</a:t>
            </a:r>
          </a:p>
        </p:txBody>
      </p:sp>
      <p:sp>
        <p:nvSpPr>
          <p:cNvPr id="207886" name="Line 14"/>
          <p:cNvSpPr>
            <a:spLocks noChangeShapeType="1"/>
          </p:cNvSpPr>
          <p:nvPr/>
        </p:nvSpPr>
        <p:spPr bwMode="auto">
          <a:xfrm>
            <a:off x="2870200" y="4157663"/>
            <a:ext cx="2600325" cy="47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87" name="Text Box 15"/>
          <p:cNvSpPr txBox="1">
            <a:spLocks noChangeArrowheads="1"/>
          </p:cNvSpPr>
          <p:nvPr/>
        </p:nvSpPr>
        <p:spPr bwMode="auto">
          <a:xfrm>
            <a:off x="2968625" y="4081463"/>
            <a:ext cx="2416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FF0000"/>
                </a:solidFill>
                <a:effectLst>
                  <a:outerShdw blurRad="38100" dist="38100" dir="2700000" algn="tl">
                    <a:srgbClr val="000000"/>
                  </a:outerShdw>
                </a:effectLst>
                <a:latin typeface="Arial" charset="0"/>
              </a:rPr>
              <a:t>In - (In X Out)</a:t>
            </a:r>
          </a:p>
        </p:txBody>
      </p:sp>
      <p:sp>
        <p:nvSpPr>
          <p:cNvPr id="207888" name="Text Box 16"/>
          <p:cNvSpPr txBox="1">
            <a:spLocks noChangeArrowheads="1"/>
          </p:cNvSpPr>
          <p:nvPr/>
        </p:nvSpPr>
        <p:spPr bwMode="auto">
          <a:xfrm>
            <a:off x="5521325" y="3903663"/>
            <a:ext cx="1528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FF0000"/>
                </a:solidFill>
                <a:effectLst>
                  <a:outerShdw blurRad="38100" dist="38100" dir="2700000" algn="tl">
                    <a:srgbClr val="000000"/>
                  </a:outerShdw>
                </a:effectLst>
                <a:latin typeface="Arial" charset="0"/>
              </a:rPr>
              <a:t>X 100 %</a:t>
            </a:r>
          </a:p>
        </p:txBody>
      </p:sp>
    </p:spTree>
    <p:extLst>
      <p:ext uri="{BB962C8B-B14F-4D97-AF65-F5344CB8AC3E}">
        <p14:creationId xmlns:p14="http://schemas.microsoft.com/office/powerpoint/2010/main" val="2767589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slide(fromTop)">
                                      <p:cBhvr>
                                        <p:cTn id="7" dur="500"/>
                                        <p:tgtEl>
                                          <p:spTgt spid="207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07875"/>
                                        </p:tgtEl>
                                        <p:attrNameLst>
                                          <p:attrName>style.visibility</p:attrName>
                                        </p:attrNameLst>
                                      </p:cBhvr>
                                      <p:to>
                                        <p:strVal val="visible"/>
                                      </p:to>
                                    </p:set>
                                    <p:anim calcmode="lin" valueType="num">
                                      <p:cBhvr>
                                        <p:cTn id="12" dur="500" fill="hold"/>
                                        <p:tgtEl>
                                          <p:spTgt spid="207875"/>
                                        </p:tgtEl>
                                        <p:attrNameLst>
                                          <p:attrName>ppt_w</p:attrName>
                                        </p:attrNameLst>
                                      </p:cBhvr>
                                      <p:tavLst>
                                        <p:tav tm="0">
                                          <p:val>
                                            <p:fltVal val="0"/>
                                          </p:val>
                                        </p:tav>
                                        <p:tav tm="100000">
                                          <p:val>
                                            <p:strVal val="#ppt_w"/>
                                          </p:val>
                                        </p:tav>
                                      </p:tavLst>
                                    </p:anim>
                                    <p:anim calcmode="lin" valueType="num">
                                      <p:cBhvr>
                                        <p:cTn id="13" dur="500" fill="hold"/>
                                        <p:tgtEl>
                                          <p:spTgt spid="20787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7876"/>
                                        </p:tgtEl>
                                        <p:attrNameLst>
                                          <p:attrName>style.visibility</p:attrName>
                                        </p:attrNameLst>
                                      </p:cBhvr>
                                      <p:to>
                                        <p:strVal val="visible"/>
                                      </p:to>
                                    </p:set>
                                    <p:animEffect transition="in" filter="wipe(left)">
                                      <p:cBhvr>
                                        <p:cTn id="18" dur="500"/>
                                        <p:tgtEl>
                                          <p:spTgt spid="2078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7879"/>
                                        </p:tgtEl>
                                        <p:attrNameLst>
                                          <p:attrName>style.visibility</p:attrName>
                                        </p:attrNameLst>
                                      </p:cBhvr>
                                      <p:to>
                                        <p:strVal val="visible"/>
                                      </p:to>
                                    </p:set>
                                    <p:animEffect transition="in" filter="wipe(left)">
                                      <p:cBhvr>
                                        <p:cTn id="23" dur="500"/>
                                        <p:tgtEl>
                                          <p:spTgt spid="2078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7878"/>
                                        </p:tgtEl>
                                        <p:attrNameLst>
                                          <p:attrName>style.visibility</p:attrName>
                                        </p:attrNameLst>
                                      </p:cBhvr>
                                      <p:to>
                                        <p:strVal val="visible"/>
                                      </p:to>
                                    </p:set>
                                    <p:animEffect transition="in" filter="wipe(left)">
                                      <p:cBhvr>
                                        <p:cTn id="28" dur="500"/>
                                        <p:tgtEl>
                                          <p:spTgt spid="2078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07877"/>
                                        </p:tgtEl>
                                        <p:attrNameLst>
                                          <p:attrName>style.visibility</p:attrName>
                                        </p:attrNameLst>
                                      </p:cBhvr>
                                      <p:to>
                                        <p:strVal val="visible"/>
                                      </p:to>
                                    </p:set>
                                    <p:anim calcmode="lin" valueType="num">
                                      <p:cBhvr additive="base">
                                        <p:cTn id="33" dur="500" fill="hold"/>
                                        <p:tgtEl>
                                          <p:spTgt spid="207877"/>
                                        </p:tgtEl>
                                        <p:attrNameLst>
                                          <p:attrName>ppt_x</p:attrName>
                                        </p:attrNameLst>
                                      </p:cBhvr>
                                      <p:tavLst>
                                        <p:tav tm="0">
                                          <p:val>
                                            <p:strVal val="1+#ppt_w/2"/>
                                          </p:val>
                                        </p:tav>
                                        <p:tav tm="100000">
                                          <p:val>
                                            <p:strVal val="#ppt_x"/>
                                          </p:val>
                                        </p:tav>
                                      </p:tavLst>
                                    </p:anim>
                                    <p:anim calcmode="lin" valueType="num">
                                      <p:cBhvr additive="base">
                                        <p:cTn id="34" dur="500" fill="hold"/>
                                        <p:tgtEl>
                                          <p:spTgt spid="207877"/>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07884"/>
                                        </p:tgtEl>
                                        <p:attrNameLst>
                                          <p:attrName>style.visibility</p:attrName>
                                        </p:attrNameLst>
                                      </p:cBhvr>
                                      <p:to>
                                        <p:strVal val="visible"/>
                                      </p:to>
                                    </p:set>
                                    <p:anim calcmode="lin" valueType="num">
                                      <p:cBhvr additive="base">
                                        <p:cTn id="39" dur="500" fill="hold"/>
                                        <p:tgtEl>
                                          <p:spTgt spid="207884"/>
                                        </p:tgtEl>
                                        <p:attrNameLst>
                                          <p:attrName>ppt_x</p:attrName>
                                        </p:attrNameLst>
                                      </p:cBhvr>
                                      <p:tavLst>
                                        <p:tav tm="0">
                                          <p:val>
                                            <p:strVal val="0-#ppt_w/2"/>
                                          </p:val>
                                        </p:tav>
                                        <p:tav tm="100000">
                                          <p:val>
                                            <p:strVal val="#ppt_x"/>
                                          </p:val>
                                        </p:tav>
                                      </p:tavLst>
                                    </p:anim>
                                    <p:anim calcmode="lin" valueType="num">
                                      <p:cBhvr additive="base">
                                        <p:cTn id="40" dur="500" fill="hold"/>
                                        <p:tgtEl>
                                          <p:spTgt spid="20788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iterate type="wd">
                                    <p:tmPct val="100000"/>
                                  </p:iterate>
                                  <p:childTnLst>
                                    <p:set>
                                      <p:cBhvr>
                                        <p:cTn id="44" dur="1" fill="hold">
                                          <p:stCondLst>
                                            <p:cond delay="0"/>
                                          </p:stCondLst>
                                        </p:cTn>
                                        <p:tgtEl>
                                          <p:spTgt spid="207885"/>
                                        </p:tgtEl>
                                        <p:attrNameLst>
                                          <p:attrName>style.visibility</p:attrName>
                                        </p:attrNameLst>
                                      </p:cBhvr>
                                      <p:to>
                                        <p:strVal val="visible"/>
                                      </p:to>
                                    </p:set>
                                    <p:anim calcmode="lin" valueType="num">
                                      <p:cBhvr additive="base">
                                        <p:cTn id="45" dur="300" fill="hold"/>
                                        <p:tgtEl>
                                          <p:spTgt spid="207885"/>
                                        </p:tgtEl>
                                        <p:attrNameLst>
                                          <p:attrName>ppt_x</p:attrName>
                                        </p:attrNameLst>
                                      </p:cBhvr>
                                      <p:tavLst>
                                        <p:tav tm="0">
                                          <p:val>
                                            <p:strVal val="1+#ppt_w/2"/>
                                          </p:val>
                                        </p:tav>
                                        <p:tav tm="100000">
                                          <p:val>
                                            <p:strVal val="#ppt_x"/>
                                          </p:val>
                                        </p:tav>
                                      </p:tavLst>
                                    </p:anim>
                                    <p:anim calcmode="lin" valueType="num">
                                      <p:cBhvr additive="base">
                                        <p:cTn id="46" dur="300" fill="hold"/>
                                        <p:tgtEl>
                                          <p:spTgt spid="207885"/>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7886"/>
                                        </p:tgtEl>
                                        <p:attrNameLst>
                                          <p:attrName>style.visibility</p:attrName>
                                        </p:attrNameLst>
                                      </p:cBhvr>
                                      <p:to>
                                        <p:strVal val="visible"/>
                                      </p:to>
                                    </p:set>
                                    <p:animEffect transition="in" filter="wipe(left)">
                                      <p:cBhvr>
                                        <p:cTn id="51" dur="500"/>
                                        <p:tgtEl>
                                          <p:spTgt spid="2078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iterate type="wd">
                                    <p:tmPct val="100000"/>
                                  </p:iterate>
                                  <p:childTnLst>
                                    <p:set>
                                      <p:cBhvr>
                                        <p:cTn id="55" dur="1" fill="hold">
                                          <p:stCondLst>
                                            <p:cond delay="0"/>
                                          </p:stCondLst>
                                        </p:cTn>
                                        <p:tgtEl>
                                          <p:spTgt spid="207887"/>
                                        </p:tgtEl>
                                        <p:attrNameLst>
                                          <p:attrName>style.visibility</p:attrName>
                                        </p:attrNameLst>
                                      </p:cBhvr>
                                      <p:to>
                                        <p:strVal val="visible"/>
                                      </p:to>
                                    </p:set>
                                    <p:anim calcmode="lin" valueType="num">
                                      <p:cBhvr additive="base">
                                        <p:cTn id="56" dur="300" fill="hold"/>
                                        <p:tgtEl>
                                          <p:spTgt spid="207887"/>
                                        </p:tgtEl>
                                        <p:attrNameLst>
                                          <p:attrName>ppt_x</p:attrName>
                                        </p:attrNameLst>
                                      </p:cBhvr>
                                      <p:tavLst>
                                        <p:tav tm="0">
                                          <p:val>
                                            <p:strVal val="1+#ppt_w/2"/>
                                          </p:val>
                                        </p:tav>
                                        <p:tav tm="100000">
                                          <p:val>
                                            <p:strVal val="#ppt_x"/>
                                          </p:val>
                                        </p:tav>
                                      </p:tavLst>
                                    </p:anim>
                                    <p:anim calcmode="lin" valueType="num">
                                      <p:cBhvr additive="base">
                                        <p:cTn id="57" dur="300" fill="hold"/>
                                        <p:tgtEl>
                                          <p:spTgt spid="207887"/>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7888"/>
                                        </p:tgtEl>
                                        <p:attrNameLst>
                                          <p:attrName>style.visibility</p:attrName>
                                        </p:attrNameLst>
                                      </p:cBhvr>
                                      <p:to>
                                        <p:strVal val="visible"/>
                                      </p:to>
                                    </p:set>
                                    <p:animEffect transition="in" filter="wipe(left)">
                                      <p:cBhvr>
                                        <p:cTn id="62" dur="500"/>
                                        <p:tgtEl>
                                          <p:spTgt spid="2078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07880"/>
                                        </p:tgtEl>
                                        <p:attrNameLst>
                                          <p:attrName>style.visibility</p:attrName>
                                        </p:attrNameLst>
                                      </p:cBhvr>
                                      <p:to>
                                        <p:strVal val="visible"/>
                                      </p:to>
                                    </p:set>
                                    <p:animEffect transition="in" filter="slide(fromBottom)">
                                      <p:cBhvr>
                                        <p:cTn id="67" dur="500"/>
                                        <p:tgtEl>
                                          <p:spTgt spid="20788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07881"/>
                                        </p:tgtEl>
                                        <p:attrNameLst>
                                          <p:attrName>style.visibility</p:attrName>
                                        </p:attrNameLst>
                                      </p:cBhvr>
                                      <p:to>
                                        <p:strVal val="visible"/>
                                      </p:to>
                                    </p:set>
                                    <p:anim calcmode="lin" valueType="num">
                                      <p:cBhvr additive="base">
                                        <p:cTn id="72" dur="500" fill="hold"/>
                                        <p:tgtEl>
                                          <p:spTgt spid="207881"/>
                                        </p:tgtEl>
                                        <p:attrNameLst>
                                          <p:attrName>ppt_x</p:attrName>
                                        </p:attrNameLst>
                                      </p:cBhvr>
                                      <p:tavLst>
                                        <p:tav tm="0">
                                          <p:val>
                                            <p:strVal val="0-#ppt_w/2"/>
                                          </p:val>
                                        </p:tav>
                                        <p:tav tm="100000">
                                          <p:val>
                                            <p:strVal val="#ppt_x"/>
                                          </p:val>
                                        </p:tav>
                                      </p:tavLst>
                                    </p:anim>
                                    <p:anim calcmode="lin" valueType="num">
                                      <p:cBhvr additive="base">
                                        <p:cTn id="73" dur="500" fill="hold"/>
                                        <p:tgtEl>
                                          <p:spTgt spid="207881"/>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iterate type="lt">
                                    <p:tmPct val="100000"/>
                                  </p:iterate>
                                  <p:childTnLst>
                                    <p:set>
                                      <p:cBhvr>
                                        <p:cTn id="77" dur="1" fill="hold">
                                          <p:stCondLst>
                                            <p:cond delay="0"/>
                                          </p:stCondLst>
                                        </p:cTn>
                                        <p:tgtEl>
                                          <p:spTgt spid="207882">
                                            <p:txEl>
                                              <p:pRg st="0" end="0"/>
                                            </p:txEl>
                                          </p:spTgt>
                                        </p:tgtEl>
                                        <p:attrNameLst>
                                          <p:attrName>style.visibility</p:attrName>
                                        </p:attrNameLst>
                                      </p:cBhvr>
                                      <p:to>
                                        <p:strVal val="visible"/>
                                      </p:to>
                                    </p:set>
                                    <p:animEffect transition="in" filter="wipe(up)">
                                      <p:cBhvr>
                                        <p:cTn id="78" dur="75"/>
                                        <p:tgtEl>
                                          <p:spTgt spid="207882">
                                            <p:txEl>
                                              <p:pRg st="0" end="0"/>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2" name="typ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07883"/>
                                        </p:tgtEl>
                                        <p:attrNameLst>
                                          <p:attrName>style.visibility</p:attrName>
                                        </p:attrNameLst>
                                      </p:cBhvr>
                                      <p:to>
                                        <p:strVal val="visible"/>
                                      </p:to>
                                    </p:set>
                                    <p:anim calcmode="lin" valueType="num">
                                      <p:cBhvr additive="base">
                                        <p:cTn id="83" dur="500" fill="hold"/>
                                        <p:tgtEl>
                                          <p:spTgt spid="207883"/>
                                        </p:tgtEl>
                                        <p:attrNameLst>
                                          <p:attrName>ppt_x</p:attrName>
                                        </p:attrNameLst>
                                      </p:cBhvr>
                                      <p:tavLst>
                                        <p:tav tm="0">
                                          <p:val>
                                            <p:strVal val="1+#ppt_w/2"/>
                                          </p:val>
                                        </p:tav>
                                        <p:tav tm="100000">
                                          <p:val>
                                            <p:strVal val="#ppt_x"/>
                                          </p:val>
                                        </p:tav>
                                      </p:tavLst>
                                    </p:anim>
                                    <p:anim calcmode="lin" valueType="num">
                                      <p:cBhvr additive="base">
                                        <p:cTn id="84" dur="500" fill="hold"/>
                                        <p:tgtEl>
                                          <p:spTgt spid="207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nimBg="1" autoUpdateAnimBg="0"/>
      <p:bldP spid="207875" grpId="0" autoUpdateAnimBg="0"/>
      <p:bldP spid="207876" grpId="0" autoUpdateAnimBg="0"/>
      <p:bldP spid="207877" grpId="0" autoUpdateAnimBg="0"/>
      <p:bldP spid="207878" grpId="0" autoUpdateAnimBg="0"/>
      <p:bldP spid="207879" grpId="0" animBg="1"/>
      <p:bldP spid="207880" grpId="0" autoUpdateAnimBg="0"/>
      <p:bldP spid="207881" grpId="0" autoUpdateAnimBg="0"/>
      <p:bldP spid="207882" grpId="0" build="p" autoUpdateAnimBg="0"/>
      <p:bldP spid="207883" grpId="0" autoUpdateAnimBg="0"/>
      <p:bldP spid="207884" grpId="0" autoUpdateAnimBg="0"/>
      <p:bldP spid="207885" grpId="0" autoUpdateAnimBg="0"/>
      <p:bldP spid="207886" grpId="0" animBg="1"/>
      <p:bldP spid="207887" grpId="0" autoUpdateAnimBg="0"/>
      <p:bldP spid="207888"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976438" y="136525"/>
            <a:ext cx="4937125" cy="608013"/>
          </a:xfrm>
          <a:prstGeom prst="rect">
            <a:avLst/>
          </a:prstGeom>
          <a:noFill/>
          <a:ln w="88900" cmpd="thickThin">
            <a:solidFill>
              <a:schemeClr val="accent2"/>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chemeClr val="accent2"/>
                </a:solidFill>
              </a:rPr>
              <a:t>% Reduction of Volatile Solids</a:t>
            </a:r>
          </a:p>
        </p:txBody>
      </p:sp>
      <p:sp>
        <p:nvSpPr>
          <p:cNvPr id="208899" name="Text Box 3"/>
          <p:cNvSpPr txBox="1">
            <a:spLocks noChangeArrowheads="1"/>
          </p:cNvSpPr>
          <p:nvPr/>
        </p:nvSpPr>
        <p:spPr bwMode="auto">
          <a:xfrm>
            <a:off x="2217738" y="857250"/>
            <a:ext cx="442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 Reduction of Volatile Solids =</a:t>
            </a:r>
          </a:p>
        </p:txBody>
      </p:sp>
      <p:sp>
        <p:nvSpPr>
          <p:cNvPr id="208900" name="Text Box 4"/>
          <p:cNvSpPr txBox="1">
            <a:spLocks noChangeArrowheads="1"/>
          </p:cNvSpPr>
          <p:nvPr/>
        </p:nvSpPr>
        <p:spPr bwMode="auto">
          <a:xfrm>
            <a:off x="1193800" y="1250950"/>
            <a:ext cx="452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%Volatiles In  </a:t>
            </a:r>
            <a:r>
              <a:rPr lang="en-US" altLang="en-US" sz="3200">
                <a:solidFill>
                  <a:srgbClr val="FF0000"/>
                </a:solidFill>
              </a:rPr>
              <a:t>-</a:t>
            </a:r>
            <a:r>
              <a:rPr lang="en-US" altLang="en-US" sz="2400">
                <a:solidFill>
                  <a:srgbClr val="FF0000"/>
                </a:solidFill>
              </a:rPr>
              <a:t>  % Volatiles Out</a:t>
            </a:r>
            <a:endParaRPr lang="en-US" altLang="en-US" sz="2400">
              <a:solidFill>
                <a:schemeClr val="bg1"/>
              </a:solidFill>
            </a:endParaRPr>
          </a:p>
        </p:txBody>
      </p:sp>
      <p:sp>
        <p:nvSpPr>
          <p:cNvPr id="208901" name="Text Box 5"/>
          <p:cNvSpPr txBox="1">
            <a:spLocks noChangeArrowheads="1"/>
          </p:cNvSpPr>
          <p:nvPr/>
        </p:nvSpPr>
        <p:spPr bwMode="auto">
          <a:xfrm>
            <a:off x="7256463" y="1473200"/>
            <a:ext cx="1419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X 100%</a:t>
            </a:r>
          </a:p>
        </p:txBody>
      </p:sp>
      <p:sp>
        <p:nvSpPr>
          <p:cNvPr id="208902" name="Text Box 6"/>
          <p:cNvSpPr txBox="1">
            <a:spLocks noChangeArrowheads="1"/>
          </p:cNvSpPr>
          <p:nvPr/>
        </p:nvSpPr>
        <p:spPr bwMode="auto">
          <a:xfrm>
            <a:off x="307975" y="1619250"/>
            <a:ext cx="6954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 Volatile In  </a:t>
            </a:r>
            <a:r>
              <a:rPr lang="en-US" altLang="en-US" sz="3200">
                <a:solidFill>
                  <a:srgbClr val="FF0000"/>
                </a:solidFill>
              </a:rPr>
              <a:t>- </a:t>
            </a:r>
            <a:r>
              <a:rPr lang="en-US" altLang="en-US" sz="2400">
                <a:solidFill>
                  <a:srgbClr val="FF0000"/>
                </a:solidFill>
              </a:rPr>
              <a:t> ( % Volatile In  X  % Volatile Out)</a:t>
            </a:r>
            <a:endParaRPr lang="en-US" altLang="en-US" sz="2800"/>
          </a:p>
        </p:txBody>
      </p:sp>
      <p:sp>
        <p:nvSpPr>
          <p:cNvPr id="208903" name="Line 7"/>
          <p:cNvSpPr>
            <a:spLocks noChangeShapeType="1"/>
          </p:cNvSpPr>
          <p:nvPr/>
        </p:nvSpPr>
        <p:spPr bwMode="auto">
          <a:xfrm>
            <a:off x="338138" y="1758950"/>
            <a:ext cx="6838950" cy="0"/>
          </a:xfrm>
          <a:prstGeom prst="line">
            <a:avLst/>
          </a:prstGeom>
          <a:noFill/>
          <a:ln w="44450">
            <a:solidFill>
              <a:srgbClr val="FF00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4" name="Text Box 8"/>
          <p:cNvSpPr txBox="1">
            <a:spLocks noChangeArrowheads="1"/>
          </p:cNvSpPr>
          <p:nvPr/>
        </p:nvSpPr>
        <p:spPr bwMode="auto">
          <a:xfrm>
            <a:off x="514350" y="2305050"/>
            <a:ext cx="1541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EXAMPLE:</a:t>
            </a:r>
          </a:p>
        </p:txBody>
      </p:sp>
      <p:sp>
        <p:nvSpPr>
          <p:cNvPr id="208905" name="Text Box 9"/>
          <p:cNvSpPr txBox="1">
            <a:spLocks noChangeArrowheads="1"/>
          </p:cNvSpPr>
          <p:nvPr/>
        </p:nvSpPr>
        <p:spPr bwMode="auto">
          <a:xfrm>
            <a:off x="1344613" y="2743200"/>
            <a:ext cx="427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Volatile Solids in Raw Sludge  =  68%</a:t>
            </a:r>
          </a:p>
        </p:txBody>
      </p:sp>
      <p:sp>
        <p:nvSpPr>
          <p:cNvPr id="208906" name="Text Box 10"/>
          <p:cNvSpPr txBox="1">
            <a:spLocks noChangeArrowheads="1"/>
          </p:cNvSpPr>
          <p:nvPr/>
        </p:nvSpPr>
        <p:spPr bwMode="auto">
          <a:xfrm>
            <a:off x="1343025" y="3028950"/>
            <a:ext cx="471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000"/>
              <a:t>Volatile Solids in Digested Sludge  =  45%</a:t>
            </a:r>
          </a:p>
        </p:txBody>
      </p:sp>
      <p:sp>
        <p:nvSpPr>
          <p:cNvPr id="208907" name="Text Box 11"/>
          <p:cNvSpPr txBox="1">
            <a:spLocks noChangeArrowheads="1"/>
          </p:cNvSpPr>
          <p:nvPr/>
        </p:nvSpPr>
        <p:spPr bwMode="auto">
          <a:xfrm>
            <a:off x="714375" y="3519488"/>
            <a:ext cx="442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FF0000"/>
                </a:solidFill>
              </a:rPr>
              <a:t>% Reduction of Volatile Solids =</a:t>
            </a:r>
          </a:p>
        </p:txBody>
      </p:sp>
      <p:sp>
        <p:nvSpPr>
          <p:cNvPr id="208908" name="Text Box 12"/>
          <p:cNvSpPr txBox="1">
            <a:spLocks noChangeArrowheads="1"/>
          </p:cNvSpPr>
          <p:nvPr/>
        </p:nvSpPr>
        <p:spPr bwMode="auto">
          <a:xfrm>
            <a:off x="2735263" y="4032250"/>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0.68 – 0.45</a:t>
            </a:r>
          </a:p>
        </p:txBody>
      </p:sp>
      <p:sp>
        <p:nvSpPr>
          <p:cNvPr id="208909" name="Line 13"/>
          <p:cNvSpPr>
            <a:spLocks noChangeShapeType="1"/>
          </p:cNvSpPr>
          <p:nvPr/>
        </p:nvSpPr>
        <p:spPr bwMode="auto">
          <a:xfrm>
            <a:off x="2430463" y="4425950"/>
            <a:ext cx="2386012" cy="0"/>
          </a:xfrm>
          <a:prstGeom prst="line">
            <a:avLst/>
          </a:prstGeom>
          <a:noFill/>
          <a:ln w="38100">
            <a:solidFill>
              <a:schemeClr val="accent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0" name="Text Box 14"/>
          <p:cNvSpPr txBox="1">
            <a:spLocks noChangeArrowheads="1"/>
          </p:cNvSpPr>
          <p:nvPr/>
        </p:nvSpPr>
        <p:spPr bwMode="auto">
          <a:xfrm>
            <a:off x="2343150" y="4357688"/>
            <a:ext cx="266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0.68 – (0.68 X 0.45)</a:t>
            </a:r>
          </a:p>
        </p:txBody>
      </p:sp>
      <p:sp>
        <p:nvSpPr>
          <p:cNvPr id="208911" name="Text Box 15"/>
          <p:cNvSpPr txBox="1">
            <a:spLocks noChangeArrowheads="1"/>
          </p:cNvSpPr>
          <p:nvPr/>
        </p:nvSpPr>
        <p:spPr bwMode="auto">
          <a:xfrm>
            <a:off x="4937125" y="4195763"/>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X 100%</a:t>
            </a:r>
          </a:p>
        </p:txBody>
      </p:sp>
      <p:sp>
        <p:nvSpPr>
          <p:cNvPr id="208912" name="Text Box 16"/>
          <p:cNvSpPr txBox="1">
            <a:spLocks noChangeArrowheads="1"/>
          </p:cNvSpPr>
          <p:nvPr/>
        </p:nvSpPr>
        <p:spPr bwMode="auto">
          <a:xfrm>
            <a:off x="1606550" y="5011738"/>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0.68 – 0.45</a:t>
            </a:r>
          </a:p>
        </p:txBody>
      </p:sp>
      <p:sp>
        <p:nvSpPr>
          <p:cNvPr id="208913" name="Line 17"/>
          <p:cNvSpPr>
            <a:spLocks noChangeShapeType="1"/>
          </p:cNvSpPr>
          <p:nvPr/>
        </p:nvSpPr>
        <p:spPr bwMode="auto">
          <a:xfrm>
            <a:off x="1539875" y="5405438"/>
            <a:ext cx="1690688" cy="1587"/>
          </a:xfrm>
          <a:prstGeom prst="line">
            <a:avLst/>
          </a:prstGeom>
          <a:noFill/>
          <a:ln w="38100">
            <a:solidFill>
              <a:schemeClr val="accent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4" name="Text Box 18"/>
          <p:cNvSpPr txBox="1">
            <a:spLocks noChangeArrowheads="1"/>
          </p:cNvSpPr>
          <p:nvPr/>
        </p:nvSpPr>
        <p:spPr bwMode="auto">
          <a:xfrm>
            <a:off x="1625600" y="5327650"/>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0.68 – 0.31</a:t>
            </a:r>
          </a:p>
        </p:txBody>
      </p:sp>
      <p:sp>
        <p:nvSpPr>
          <p:cNvPr id="208915" name="Text Box 19"/>
          <p:cNvSpPr txBox="1">
            <a:spLocks noChangeArrowheads="1"/>
          </p:cNvSpPr>
          <p:nvPr/>
        </p:nvSpPr>
        <p:spPr bwMode="auto">
          <a:xfrm>
            <a:off x="3248025" y="5173663"/>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X 100%</a:t>
            </a:r>
          </a:p>
        </p:txBody>
      </p:sp>
      <p:sp>
        <p:nvSpPr>
          <p:cNvPr id="208916" name="Text Box 20"/>
          <p:cNvSpPr txBox="1">
            <a:spLocks noChangeArrowheads="1"/>
          </p:cNvSpPr>
          <p:nvPr/>
        </p:nvSpPr>
        <p:spPr bwMode="auto">
          <a:xfrm>
            <a:off x="4537075" y="5119688"/>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t>=</a:t>
            </a:r>
          </a:p>
        </p:txBody>
      </p:sp>
      <p:sp>
        <p:nvSpPr>
          <p:cNvPr id="208917" name="Text Box 21"/>
          <p:cNvSpPr txBox="1">
            <a:spLocks noChangeArrowheads="1"/>
          </p:cNvSpPr>
          <p:nvPr/>
        </p:nvSpPr>
        <p:spPr bwMode="auto">
          <a:xfrm>
            <a:off x="5081588" y="4994275"/>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0.23</a:t>
            </a:r>
          </a:p>
        </p:txBody>
      </p:sp>
      <p:sp>
        <p:nvSpPr>
          <p:cNvPr id="208918" name="Line 22"/>
          <p:cNvSpPr>
            <a:spLocks noChangeShapeType="1"/>
          </p:cNvSpPr>
          <p:nvPr/>
        </p:nvSpPr>
        <p:spPr bwMode="auto">
          <a:xfrm>
            <a:off x="5048250" y="5386388"/>
            <a:ext cx="795338" cy="0"/>
          </a:xfrm>
          <a:prstGeom prst="line">
            <a:avLst/>
          </a:prstGeom>
          <a:noFill/>
          <a:ln w="38100">
            <a:solidFill>
              <a:srgbClr val="0099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9" name="Text Box 23"/>
          <p:cNvSpPr txBox="1">
            <a:spLocks noChangeArrowheads="1"/>
          </p:cNvSpPr>
          <p:nvPr/>
        </p:nvSpPr>
        <p:spPr bwMode="auto">
          <a:xfrm>
            <a:off x="5091113" y="53086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rgbClr val="009900"/>
                </a:solidFill>
              </a:rPr>
              <a:t>0.37</a:t>
            </a:r>
          </a:p>
        </p:txBody>
      </p:sp>
      <p:sp>
        <p:nvSpPr>
          <p:cNvPr id="208920" name="Text Box 24"/>
          <p:cNvSpPr txBox="1">
            <a:spLocks noChangeArrowheads="1"/>
          </p:cNvSpPr>
          <p:nvPr/>
        </p:nvSpPr>
        <p:spPr bwMode="auto">
          <a:xfrm>
            <a:off x="5883275" y="5137150"/>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400">
                <a:solidFill>
                  <a:schemeClr val="accent2"/>
                </a:solidFill>
              </a:rPr>
              <a:t>X 100%</a:t>
            </a:r>
          </a:p>
        </p:txBody>
      </p:sp>
      <p:sp>
        <p:nvSpPr>
          <p:cNvPr id="208921" name="Text Box 25"/>
          <p:cNvSpPr txBox="1">
            <a:spLocks noChangeArrowheads="1"/>
          </p:cNvSpPr>
          <p:nvPr/>
        </p:nvSpPr>
        <p:spPr bwMode="auto">
          <a:xfrm>
            <a:off x="3844925" y="5821363"/>
            <a:ext cx="147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a:solidFill>
                  <a:srgbClr val="FF0000"/>
                </a:solidFill>
              </a:rPr>
              <a:t>= 62%</a:t>
            </a:r>
          </a:p>
        </p:txBody>
      </p:sp>
    </p:spTree>
    <p:extLst>
      <p:ext uri="{BB962C8B-B14F-4D97-AF65-F5344CB8AC3E}">
        <p14:creationId xmlns:p14="http://schemas.microsoft.com/office/powerpoint/2010/main" val="3659074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slide(fromTop)">
                                      <p:cBhvr>
                                        <p:cTn id="7" dur="500"/>
                                        <p:tgtEl>
                                          <p:spTgt spid="20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900"/>
                                        </p:tgtEl>
                                        <p:attrNameLst>
                                          <p:attrName>style.visibility</p:attrName>
                                        </p:attrNameLst>
                                      </p:cBhvr>
                                      <p:to>
                                        <p:strVal val="visible"/>
                                      </p:to>
                                    </p:set>
                                    <p:animEffect transition="in" filter="wipe(left)">
                                      <p:cBhvr>
                                        <p:cTn id="12" dur="500"/>
                                        <p:tgtEl>
                                          <p:spTgt spid="20890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8903"/>
                                        </p:tgtEl>
                                        <p:attrNameLst>
                                          <p:attrName>style.visibility</p:attrName>
                                        </p:attrNameLst>
                                      </p:cBhvr>
                                      <p:to>
                                        <p:strVal val="visible"/>
                                      </p:to>
                                    </p:set>
                                    <p:animEffect transition="in" filter="wipe(left)">
                                      <p:cBhvr>
                                        <p:cTn id="16" dur="500"/>
                                        <p:tgtEl>
                                          <p:spTgt spid="20890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8902"/>
                                        </p:tgtEl>
                                        <p:attrNameLst>
                                          <p:attrName>style.visibility</p:attrName>
                                        </p:attrNameLst>
                                      </p:cBhvr>
                                      <p:to>
                                        <p:strVal val="visible"/>
                                      </p:to>
                                    </p:set>
                                    <p:animEffect transition="in" filter="wipe(left)">
                                      <p:cBhvr>
                                        <p:cTn id="20" dur="500"/>
                                        <p:tgtEl>
                                          <p:spTgt spid="208902"/>
                                        </p:tgtEl>
                                      </p:cBhvr>
                                    </p:animEffect>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08901"/>
                                        </p:tgtEl>
                                        <p:attrNameLst>
                                          <p:attrName>style.visibility</p:attrName>
                                        </p:attrNameLst>
                                      </p:cBhvr>
                                      <p:to>
                                        <p:strVal val="visible"/>
                                      </p:to>
                                    </p:set>
                                    <p:anim calcmode="lin" valueType="num">
                                      <p:cBhvr additive="base">
                                        <p:cTn id="24" dur="500" fill="hold"/>
                                        <p:tgtEl>
                                          <p:spTgt spid="208901"/>
                                        </p:tgtEl>
                                        <p:attrNameLst>
                                          <p:attrName>ppt_x</p:attrName>
                                        </p:attrNameLst>
                                      </p:cBhvr>
                                      <p:tavLst>
                                        <p:tav tm="0">
                                          <p:val>
                                            <p:strVal val="1+#ppt_w/2"/>
                                          </p:val>
                                        </p:tav>
                                        <p:tav tm="100000">
                                          <p:val>
                                            <p:strVal val="#ppt_x"/>
                                          </p:val>
                                        </p:tav>
                                      </p:tavLst>
                                    </p:anim>
                                    <p:anim calcmode="lin" valueType="num">
                                      <p:cBhvr additive="base">
                                        <p:cTn id="25" dur="500" fill="hold"/>
                                        <p:tgtEl>
                                          <p:spTgt spid="20890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8904"/>
                                        </p:tgtEl>
                                        <p:attrNameLst>
                                          <p:attrName>style.visibility</p:attrName>
                                        </p:attrNameLst>
                                      </p:cBhvr>
                                      <p:to>
                                        <p:strVal val="visible"/>
                                      </p:to>
                                    </p:set>
                                    <p:anim calcmode="lin" valueType="num">
                                      <p:cBhvr additive="base">
                                        <p:cTn id="30" dur="500" fill="hold"/>
                                        <p:tgtEl>
                                          <p:spTgt spid="208904"/>
                                        </p:tgtEl>
                                        <p:attrNameLst>
                                          <p:attrName>ppt_x</p:attrName>
                                        </p:attrNameLst>
                                      </p:cBhvr>
                                      <p:tavLst>
                                        <p:tav tm="0">
                                          <p:val>
                                            <p:strVal val="0-#ppt_w/2"/>
                                          </p:val>
                                        </p:tav>
                                        <p:tav tm="100000">
                                          <p:val>
                                            <p:strVal val="#ppt_x"/>
                                          </p:val>
                                        </p:tav>
                                      </p:tavLst>
                                    </p:anim>
                                    <p:anim calcmode="lin" valueType="num">
                                      <p:cBhvr additive="base">
                                        <p:cTn id="31" dur="500" fill="hold"/>
                                        <p:tgtEl>
                                          <p:spTgt spid="20890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8905"/>
                                        </p:tgtEl>
                                        <p:attrNameLst>
                                          <p:attrName>style.visibility</p:attrName>
                                        </p:attrNameLst>
                                      </p:cBhvr>
                                      <p:to>
                                        <p:strVal val="visible"/>
                                      </p:to>
                                    </p:set>
                                    <p:anim calcmode="lin" valueType="num">
                                      <p:cBhvr additive="base">
                                        <p:cTn id="36" dur="500" fill="hold"/>
                                        <p:tgtEl>
                                          <p:spTgt spid="208905"/>
                                        </p:tgtEl>
                                        <p:attrNameLst>
                                          <p:attrName>ppt_x</p:attrName>
                                        </p:attrNameLst>
                                      </p:cBhvr>
                                      <p:tavLst>
                                        <p:tav tm="0">
                                          <p:val>
                                            <p:strVal val="0-#ppt_w/2"/>
                                          </p:val>
                                        </p:tav>
                                        <p:tav tm="100000">
                                          <p:val>
                                            <p:strVal val="#ppt_x"/>
                                          </p:val>
                                        </p:tav>
                                      </p:tavLst>
                                    </p:anim>
                                    <p:anim calcmode="lin" valueType="num">
                                      <p:cBhvr additive="base">
                                        <p:cTn id="37" dur="500" fill="hold"/>
                                        <p:tgtEl>
                                          <p:spTgt spid="20890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8906"/>
                                        </p:tgtEl>
                                        <p:attrNameLst>
                                          <p:attrName>style.visibility</p:attrName>
                                        </p:attrNameLst>
                                      </p:cBhvr>
                                      <p:to>
                                        <p:strVal val="visible"/>
                                      </p:to>
                                    </p:set>
                                    <p:anim calcmode="lin" valueType="num">
                                      <p:cBhvr additive="base">
                                        <p:cTn id="42" dur="500" fill="hold"/>
                                        <p:tgtEl>
                                          <p:spTgt spid="208906"/>
                                        </p:tgtEl>
                                        <p:attrNameLst>
                                          <p:attrName>ppt_x</p:attrName>
                                        </p:attrNameLst>
                                      </p:cBhvr>
                                      <p:tavLst>
                                        <p:tav tm="0">
                                          <p:val>
                                            <p:strVal val="0-#ppt_w/2"/>
                                          </p:val>
                                        </p:tav>
                                        <p:tav tm="100000">
                                          <p:val>
                                            <p:strVal val="#ppt_x"/>
                                          </p:val>
                                        </p:tav>
                                      </p:tavLst>
                                    </p:anim>
                                    <p:anim calcmode="lin" valueType="num">
                                      <p:cBhvr additive="base">
                                        <p:cTn id="43" dur="500" fill="hold"/>
                                        <p:tgtEl>
                                          <p:spTgt spid="208906"/>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08907"/>
                                        </p:tgtEl>
                                        <p:attrNameLst>
                                          <p:attrName>style.visibility</p:attrName>
                                        </p:attrNameLst>
                                      </p:cBhvr>
                                      <p:to>
                                        <p:strVal val="visible"/>
                                      </p:to>
                                    </p:set>
                                    <p:anim calcmode="lin" valueType="num">
                                      <p:cBhvr additive="base">
                                        <p:cTn id="48" dur="500" fill="hold"/>
                                        <p:tgtEl>
                                          <p:spTgt spid="208907"/>
                                        </p:tgtEl>
                                        <p:attrNameLst>
                                          <p:attrName>ppt_x</p:attrName>
                                        </p:attrNameLst>
                                      </p:cBhvr>
                                      <p:tavLst>
                                        <p:tav tm="0">
                                          <p:val>
                                            <p:strVal val="#ppt_x"/>
                                          </p:val>
                                        </p:tav>
                                        <p:tav tm="100000">
                                          <p:val>
                                            <p:strVal val="#ppt_x"/>
                                          </p:val>
                                        </p:tav>
                                      </p:tavLst>
                                    </p:anim>
                                    <p:anim calcmode="lin" valueType="num">
                                      <p:cBhvr additive="base">
                                        <p:cTn id="49" dur="500" fill="hold"/>
                                        <p:tgtEl>
                                          <p:spTgt spid="208907"/>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8908"/>
                                        </p:tgtEl>
                                        <p:attrNameLst>
                                          <p:attrName>style.visibility</p:attrName>
                                        </p:attrNameLst>
                                      </p:cBhvr>
                                      <p:to>
                                        <p:strVal val="visible"/>
                                      </p:to>
                                    </p:set>
                                    <p:animEffect transition="in" filter="wipe(left)">
                                      <p:cBhvr>
                                        <p:cTn id="54" dur="500"/>
                                        <p:tgtEl>
                                          <p:spTgt spid="2089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8909"/>
                                        </p:tgtEl>
                                        <p:attrNameLst>
                                          <p:attrName>style.visibility</p:attrName>
                                        </p:attrNameLst>
                                      </p:cBhvr>
                                      <p:to>
                                        <p:strVal val="visible"/>
                                      </p:to>
                                    </p:set>
                                    <p:animEffect transition="in" filter="wipe(left)">
                                      <p:cBhvr>
                                        <p:cTn id="59" dur="500"/>
                                        <p:tgtEl>
                                          <p:spTgt spid="20890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8910"/>
                                        </p:tgtEl>
                                        <p:attrNameLst>
                                          <p:attrName>style.visibility</p:attrName>
                                        </p:attrNameLst>
                                      </p:cBhvr>
                                      <p:to>
                                        <p:strVal val="visible"/>
                                      </p:to>
                                    </p:set>
                                    <p:animEffect transition="in" filter="wipe(left)">
                                      <p:cBhvr>
                                        <p:cTn id="64" dur="500"/>
                                        <p:tgtEl>
                                          <p:spTgt spid="2089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08911"/>
                                        </p:tgtEl>
                                        <p:attrNameLst>
                                          <p:attrName>style.visibility</p:attrName>
                                        </p:attrNameLst>
                                      </p:cBhvr>
                                      <p:to>
                                        <p:strVal val="visible"/>
                                      </p:to>
                                    </p:set>
                                    <p:anim calcmode="lin" valueType="num">
                                      <p:cBhvr additive="base">
                                        <p:cTn id="69" dur="500" fill="hold"/>
                                        <p:tgtEl>
                                          <p:spTgt spid="208911"/>
                                        </p:tgtEl>
                                        <p:attrNameLst>
                                          <p:attrName>ppt_x</p:attrName>
                                        </p:attrNameLst>
                                      </p:cBhvr>
                                      <p:tavLst>
                                        <p:tav tm="0">
                                          <p:val>
                                            <p:strVal val="1+#ppt_w/2"/>
                                          </p:val>
                                        </p:tav>
                                        <p:tav tm="100000">
                                          <p:val>
                                            <p:strVal val="#ppt_x"/>
                                          </p:val>
                                        </p:tav>
                                      </p:tavLst>
                                    </p:anim>
                                    <p:anim calcmode="lin" valueType="num">
                                      <p:cBhvr additive="base">
                                        <p:cTn id="70" dur="500" fill="hold"/>
                                        <p:tgtEl>
                                          <p:spTgt spid="208911"/>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8912"/>
                                        </p:tgtEl>
                                        <p:attrNameLst>
                                          <p:attrName>style.visibility</p:attrName>
                                        </p:attrNameLst>
                                      </p:cBhvr>
                                      <p:to>
                                        <p:strVal val="visible"/>
                                      </p:to>
                                    </p:set>
                                    <p:animEffect transition="in" filter="wipe(left)">
                                      <p:cBhvr>
                                        <p:cTn id="75" dur="500"/>
                                        <p:tgtEl>
                                          <p:spTgt spid="2089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8913"/>
                                        </p:tgtEl>
                                        <p:attrNameLst>
                                          <p:attrName>style.visibility</p:attrName>
                                        </p:attrNameLst>
                                      </p:cBhvr>
                                      <p:to>
                                        <p:strVal val="visible"/>
                                      </p:to>
                                    </p:set>
                                    <p:animEffect transition="in" filter="wipe(left)">
                                      <p:cBhvr>
                                        <p:cTn id="80" dur="500"/>
                                        <p:tgtEl>
                                          <p:spTgt spid="20891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8914"/>
                                        </p:tgtEl>
                                        <p:attrNameLst>
                                          <p:attrName>style.visibility</p:attrName>
                                        </p:attrNameLst>
                                      </p:cBhvr>
                                      <p:to>
                                        <p:strVal val="visible"/>
                                      </p:to>
                                    </p:set>
                                    <p:animEffect transition="in" filter="wipe(left)">
                                      <p:cBhvr>
                                        <p:cTn id="85" dur="500"/>
                                        <p:tgtEl>
                                          <p:spTgt spid="20891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08915"/>
                                        </p:tgtEl>
                                        <p:attrNameLst>
                                          <p:attrName>style.visibility</p:attrName>
                                        </p:attrNameLst>
                                      </p:cBhvr>
                                      <p:to>
                                        <p:strVal val="visible"/>
                                      </p:to>
                                    </p:set>
                                    <p:anim calcmode="lin" valueType="num">
                                      <p:cBhvr additive="base">
                                        <p:cTn id="90" dur="500" fill="hold"/>
                                        <p:tgtEl>
                                          <p:spTgt spid="208915"/>
                                        </p:tgtEl>
                                        <p:attrNameLst>
                                          <p:attrName>ppt_x</p:attrName>
                                        </p:attrNameLst>
                                      </p:cBhvr>
                                      <p:tavLst>
                                        <p:tav tm="0">
                                          <p:val>
                                            <p:strVal val="1+#ppt_w/2"/>
                                          </p:val>
                                        </p:tav>
                                        <p:tav tm="100000">
                                          <p:val>
                                            <p:strVal val="#ppt_x"/>
                                          </p:val>
                                        </p:tav>
                                      </p:tavLst>
                                    </p:anim>
                                    <p:anim calcmode="lin" valueType="num">
                                      <p:cBhvr additive="base">
                                        <p:cTn id="91" dur="500" fill="hold"/>
                                        <p:tgtEl>
                                          <p:spTgt spid="208915"/>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208916"/>
                                        </p:tgtEl>
                                        <p:attrNameLst>
                                          <p:attrName>style.visibility</p:attrName>
                                        </p:attrNameLst>
                                      </p:cBhvr>
                                      <p:to>
                                        <p:strVal val="visible"/>
                                      </p:to>
                                    </p:set>
                                    <p:anim calcmode="lin" valueType="num">
                                      <p:cBhvr additive="base">
                                        <p:cTn id="96" dur="500" fill="hold"/>
                                        <p:tgtEl>
                                          <p:spTgt spid="208916"/>
                                        </p:tgtEl>
                                        <p:attrNameLst>
                                          <p:attrName>ppt_x</p:attrName>
                                        </p:attrNameLst>
                                      </p:cBhvr>
                                      <p:tavLst>
                                        <p:tav tm="0">
                                          <p:val>
                                            <p:strVal val="1+#ppt_w/2"/>
                                          </p:val>
                                        </p:tav>
                                        <p:tav tm="100000">
                                          <p:val>
                                            <p:strVal val="#ppt_x"/>
                                          </p:val>
                                        </p:tav>
                                      </p:tavLst>
                                    </p:anim>
                                    <p:anim calcmode="lin" valueType="num">
                                      <p:cBhvr additive="base">
                                        <p:cTn id="97" dur="500" fill="hold"/>
                                        <p:tgtEl>
                                          <p:spTgt spid="208916"/>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208917"/>
                                        </p:tgtEl>
                                        <p:attrNameLst>
                                          <p:attrName>style.visibility</p:attrName>
                                        </p:attrNameLst>
                                      </p:cBhvr>
                                      <p:to>
                                        <p:strVal val="visible"/>
                                      </p:to>
                                    </p:set>
                                    <p:anim calcmode="lin" valueType="num">
                                      <p:cBhvr additive="base">
                                        <p:cTn id="102" dur="500" fill="hold"/>
                                        <p:tgtEl>
                                          <p:spTgt spid="208917"/>
                                        </p:tgtEl>
                                        <p:attrNameLst>
                                          <p:attrName>ppt_x</p:attrName>
                                        </p:attrNameLst>
                                      </p:cBhvr>
                                      <p:tavLst>
                                        <p:tav tm="0">
                                          <p:val>
                                            <p:strVal val="0-#ppt_w/2"/>
                                          </p:val>
                                        </p:tav>
                                        <p:tav tm="100000">
                                          <p:val>
                                            <p:strVal val="#ppt_x"/>
                                          </p:val>
                                        </p:tav>
                                      </p:tavLst>
                                    </p:anim>
                                    <p:anim calcmode="lin" valueType="num">
                                      <p:cBhvr additive="base">
                                        <p:cTn id="103" dur="500" fill="hold"/>
                                        <p:tgtEl>
                                          <p:spTgt spid="208917"/>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08918"/>
                                        </p:tgtEl>
                                        <p:attrNameLst>
                                          <p:attrName>style.visibility</p:attrName>
                                        </p:attrNameLst>
                                      </p:cBhvr>
                                      <p:to>
                                        <p:strVal val="visible"/>
                                      </p:to>
                                    </p:set>
                                    <p:animEffect transition="in" filter="wipe(left)">
                                      <p:cBhvr>
                                        <p:cTn id="108" dur="500"/>
                                        <p:tgtEl>
                                          <p:spTgt spid="20891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208919"/>
                                        </p:tgtEl>
                                        <p:attrNameLst>
                                          <p:attrName>style.visibility</p:attrName>
                                        </p:attrNameLst>
                                      </p:cBhvr>
                                      <p:to>
                                        <p:strVal val="visible"/>
                                      </p:to>
                                    </p:set>
                                    <p:anim calcmode="lin" valueType="num">
                                      <p:cBhvr additive="base">
                                        <p:cTn id="113" dur="500" fill="hold"/>
                                        <p:tgtEl>
                                          <p:spTgt spid="208919"/>
                                        </p:tgtEl>
                                        <p:attrNameLst>
                                          <p:attrName>ppt_x</p:attrName>
                                        </p:attrNameLst>
                                      </p:cBhvr>
                                      <p:tavLst>
                                        <p:tav tm="0">
                                          <p:val>
                                            <p:strVal val="0-#ppt_w/2"/>
                                          </p:val>
                                        </p:tav>
                                        <p:tav tm="100000">
                                          <p:val>
                                            <p:strVal val="#ppt_x"/>
                                          </p:val>
                                        </p:tav>
                                      </p:tavLst>
                                    </p:anim>
                                    <p:anim calcmode="lin" valueType="num">
                                      <p:cBhvr additive="base">
                                        <p:cTn id="114" dur="500" fill="hold"/>
                                        <p:tgtEl>
                                          <p:spTgt spid="208919"/>
                                        </p:tgtEl>
                                        <p:attrNameLst>
                                          <p:attrName>ppt_y</p:attrName>
                                        </p:attrNameLst>
                                      </p:cBhvr>
                                      <p:tavLst>
                                        <p:tav tm="0">
                                          <p:val>
                                            <p:strVal val="#ppt_y"/>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208920"/>
                                        </p:tgtEl>
                                        <p:attrNameLst>
                                          <p:attrName>style.visibility</p:attrName>
                                        </p:attrNameLst>
                                      </p:cBhvr>
                                      <p:to>
                                        <p:strVal val="visible"/>
                                      </p:to>
                                    </p:set>
                                    <p:anim calcmode="lin" valueType="num">
                                      <p:cBhvr additive="base">
                                        <p:cTn id="119" dur="500" fill="hold"/>
                                        <p:tgtEl>
                                          <p:spTgt spid="208920"/>
                                        </p:tgtEl>
                                        <p:attrNameLst>
                                          <p:attrName>ppt_x</p:attrName>
                                        </p:attrNameLst>
                                      </p:cBhvr>
                                      <p:tavLst>
                                        <p:tav tm="0">
                                          <p:val>
                                            <p:strVal val="1+#ppt_w/2"/>
                                          </p:val>
                                        </p:tav>
                                        <p:tav tm="100000">
                                          <p:val>
                                            <p:strVal val="#ppt_x"/>
                                          </p:val>
                                        </p:tav>
                                      </p:tavLst>
                                    </p:anim>
                                    <p:anim calcmode="lin" valueType="num">
                                      <p:cBhvr additive="base">
                                        <p:cTn id="120" dur="500" fill="hold"/>
                                        <p:tgtEl>
                                          <p:spTgt spid="208920"/>
                                        </p:tgtEl>
                                        <p:attrNameLst>
                                          <p:attrName>ppt_y</p:attrName>
                                        </p:attrNameLst>
                                      </p:cBhvr>
                                      <p:tavLst>
                                        <p:tav tm="0">
                                          <p:val>
                                            <p:strVal val="#ppt_y"/>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528" fill="hold" grpId="0" nodeType="clickEffect">
                                  <p:stCondLst>
                                    <p:cond delay="0"/>
                                  </p:stCondLst>
                                  <p:childTnLst>
                                    <p:set>
                                      <p:cBhvr>
                                        <p:cTn id="124" dur="1" fill="hold">
                                          <p:stCondLst>
                                            <p:cond delay="0"/>
                                          </p:stCondLst>
                                        </p:cTn>
                                        <p:tgtEl>
                                          <p:spTgt spid="208921"/>
                                        </p:tgtEl>
                                        <p:attrNameLst>
                                          <p:attrName>style.visibility</p:attrName>
                                        </p:attrNameLst>
                                      </p:cBhvr>
                                      <p:to>
                                        <p:strVal val="visible"/>
                                      </p:to>
                                    </p:set>
                                    <p:anim calcmode="lin" valueType="num">
                                      <p:cBhvr>
                                        <p:cTn id="125" dur="500" fill="hold"/>
                                        <p:tgtEl>
                                          <p:spTgt spid="208921"/>
                                        </p:tgtEl>
                                        <p:attrNameLst>
                                          <p:attrName>ppt_w</p:attrName>
                                        </p:attrNameLst>
                                      </p:cBhvr>
                                      <p:tavLst>
                                        <p:tav tm="0">
                                          <p:val>
                                            <p:fltVal val="0"/>
                                          </p:val>
                                        </p:tav>
                                        <p:tav tm="100000">
                                          <p:val>
                                            <p:strVal val="#ppt_w"/>
                                          </p:val>
                                        </p:tav>
                                      </p:tavLst>
                                    </p:anim>
                                    <p:anim calcmode="lin" valueType="num">
                                      <p:cBhvr>
                                        <p:cTn id="126" dur="500" fill="hold"/>
                                        <p:tgtEl>
                                          <p:spTgt spid="208921"/>
                                        </p:tgtEl>
                                        <p:attrNameLst>
                                          <p:attrName>ppt_h</p:attrName>
                                        </p:attrNameLst>
                                      </p:cBhvr>
                                      <p:tavLst>
                                        <p:tav tm="0">
                                          <p:val>
                                            <p:fltVal val="0"/>
                                          </p:val>
                                        </p:tav>
                                        <p:tav tm="100000">
                                          <p:val>
                                            <p:strVal val="#ppt_h"/>
                                          </p:val>
                                        </p:tav>
                                      </p:tavLst>
                                    </p:anim>
                                    <p:anim calcmode="lin" valueType="num">
                                      <p:cBhvr>
                                        <p:cTn id="127" dur="500" fill="hold"/>
                                        <p:tgtEl>
                                          <p:spTgt spid="208921"/>
                                        </p:tgtEl>
                                        <p:attrNameLst>
                                          <p:attrName>ppt_x</p:attrName>
                                        </p:attrNameLst>
                                      </p:cBhvr>
                                      <p:tavLst>
                                        <p:tav tm="0">
                                          <p:val>
                                            <p:fltVal val="0.5"/>
                                          </p:val>
                                        </p:tav>
                                        <p:tav tm="100000">
                                          <p:val>
                                            <p:strVal val="#ppt_x"/>
                                          </p:val>
                                        </p:tav>
                                      </p:tavLst>
                                    </p:anim>
                                    <p:anim calcmode="lin" valueType="num">
                                      <p:cBhvr>
                                        <p:cTn id="128" dur="500" fill="hold"/>
                                        <p:tgtEl>
                                          <p:spTgt spid="2089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utoUpdateAnimBg="0"/>
      <p:bldP spid="208900" grpId="0" autoUpdateAnimBg="0"/>
      <p:bldP spid="208901" grpId="0" autoUpdateAnimBg="0"/>
      <p:bldP spid="208902" grpId="0" autoUpdateAnimBg="0"/>
      <p:bldP spid="208903" grpId="0" animBg="1"/>
      <p:bldP spid="208904" grpId="0" autoUpdateAnimBg="0"/>
      <p:bldP spid="208905" grpId="0" autoUpdateAnimBg="0"/>
      <p:bldP spid="208906" grpId="0" autoUpdateAnimBg="0"/>
      <p:bldP spid="208907" grpId="0" autoUpdateAnimBg="0"/>
      <p:bldP spid="208908" grpId="0" autoUpdateAnimBg="0"/>
      <p:bldP spid="208909" grpId="0" animBg="1"/>
      <p:bldP spid="208910" grpId="0" autoUpdateAnimBg="0"/>
      <p:bldP spid="208911" grpId="0" autoUpdateAnimBg="0"/>
      <p:bldP spid="208912" grpId="0" autoUpdateAnimBg="0"/>
      <p:bldP spid="208913" grpId="0" animBg="1"/>
      <p:bldP spid="208914" grpId="0" autoUpdateAnimBg="0"/>
      <p:bldP spid="208915" grpId="0" autoUpdateAnimBg="0"/>
      <p:bldP spid="208916" grpId="0" autoUpdateAnimBg="0"/>
      <p:bldP spid="208917" grpId="0" autoUpdateAnimBg="0"/>
      <p:bldP spid="208918" grpId="0" animBg="1"/>
      <p:bldP spid="208919" grpId="0" autoUpdateAnimBg="0"/>
      <p:bldP spid="208920" grpId="0" autoUpdateAnimBg="0"/>
      <p:bldP spid="208921"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457450" y="282575"/>
            <a:ext cx="4052888" cy="889000"/>
          </a:xfrm>
          <a:prstGeom prst="rect">
            <a:avLst/>
          </a:prstGeom>
          <a:noFill/>
          <a:ln w="127000" cmpd="thickThin">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400">
                <a:solidFill>
                  <a:schemeClr val="accent2"/>
                </a:solidFill>
              </a:rPr>
              <a:t>Gas Production</a:t>
            </a:r>
          </a:p>
        </p:txBody>
      </p:sp>
      <p:sp>
        <p:nvSpPr>
          <p:cNvPr id="150531" name="Text Box 4"/>
          <p:cNvSpPr txBox="1">
            <a:spLocks noChangeArrowheads="1"/>
          </p:cNvSpPr>
          <p:nvPr/>
        </p:nvSpPr>
        <p:spPr bwMode="auto">
          <a:xfrm>
            <a:off x="882650" y="1795463"/>
            <a:ext cx="7180263" cy="1311275"/>
          </a:xfrm>
          <a:prstGeom prst="rect">
            <a:avLst/>
          </a:prstGeom>
          <a:noFill/>
          <a:ln>
            <a:noFill/>
          </a:ln>
          <a:effectLst>
            <a:outerShdw dist="107763" dir="18900000" algn="ctr" rotWithShape="0">
              <a:srgbClr val="FFFF9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4000">
                <a:solidFill>
                  <a:schemeClr val="accent2"/>
                </a:solidFill>
                <a:latin typeface="Arial" charset="0"/>
              </a:rPr>
              <a:t>Digesters Produce</a:t>
            </a:r>
          </a:p>
          <a:p>
            <a:pPr algn="ctr"/>
            <a:r>
              <a:rPr lang="en-US" altLang="en-US" sz="4000">
                <a:solidFill>
                  <a:schemeClr val="accent2"/>
                </a:solidFill>
                <a:latin typeface="Arial" charset="0"/>
              </a:rPr>
              <a:t>Methane and Carbon Dioxide</a:t>
            </a:r>
          </a:p>
        </p:txBody>
      </p:sp>
      <p:sp>
        <p:nvSpPr>
          <p:cNvPr id="150532" name="Text Box 5"/>
          <p:cNvSpPr txBox="1">
            <a:spLocks noChangeArrowheads="1"/>
          </p:cNvSpPr>
          <p:nvPr/>
        </p:nvSpPr>
        <p:spPr bwMode="auto">
          <a:xfrm>
            <a:off x="0" y="324167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990099"/>
                </a:solidFill>
              </a:rPr>
              <a:t>Normal: 65% to 70% Methane by Volume</a:t>
            </a:r>
          </a:p>
        </p:txBody>
      </p:sp>
      <p:sp>
        <p:nvSpPr>
          <p:cNvPr id="150533" name="Text Box 6"/>
          <p:cNvSpPr txBox="1">
            <a:spLocks noChangeArrowheads="1"/>
          </p:cNvSpPr>
          <p:nvPr/>
        </p:nvSpPr>
        <p:spPr bwMode="auto">
          <a:xfrm>
            <a:off x="0" y="381317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66"/>
                </a:solidFill>
              </a:rPr>
              <a:t>Burns:  &gt; 56% Methane</a:t>
            </a:r>
          </a:p>
        </p:txBody>
      </p:sp>
      <p:sp>
        <p:nvSpPr>
          <p:cNvPr id="150534" name="Text Box 7"/>
          <p:cNvSpPr txBox="1">
            <a:spLocks noChangeArrowheads="1"/>
          </p:cNvSpPr>
          <p:nvPr/>
        </p:nvSpPr>
        <p:spPr bwMode="auto">
          <a:xfrm>
            <a:off x="0" y="441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FF0000"/>
                </a:solidFill>
              </a:rPr>
              <a:t>Usable as Fuel: &gt; 62% Methane</a:t>
            </a:r>
          </a:p>
        </p:txBody>
      </p:sp>
      <p:sp>
        <p:nvSpPr>
          <p:cNvPr id="333832" name="Text Box 8"/>
          <p:cNvSpPr txBox="1">
            <a:spLocks noChangeArrowheads="1"/>
          </p:cNvSpPr>
          <p:nvPr/>
        </p:nvSpPr>
        <p:spPr bwMode="auto">
          <a:xfrm>
            <a:off x="1066800" y="5133975"/>
            <a:ext cx="70627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lgn="ctr"/>
            <a:r>
              <a:rPr lang="en-US" altLang="en-US" sz="2800">
                <a:solidFill>
                  <a:srgbClr val="009900"/>
                </a:solidFill>
              </a:rPr>
              <a:t>Healthy Digester Should Produce:</a:t>
            </a:r>
          </a:p>
          <a:p>
            <a:pPr algn="ctr"/>
            <a:r>
              <a:rPr lang="en-US" altLang="en-US" sz="2800">
                <a:solidFill>
                  <a:srgbClr val="009900"/>
                </a:solidFill>
              </a:rPr>
              <a:t>7 to 12 cubic feet/pound vol. solids Destroyed</a:t>
            </a:r>
          </a:p>
        </p:txBody>
      </p:sp>
    </p:spTree>
    <p:extLst>
      <p:ext uri="{BB962C8B-B14F-4D97-AF65-F5344CB8AC3E}">
        <p14:creationId xmlns:p14="http://schemas.microsoft.com/office/powerpoint/2010/main" val="196725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832">
                                            <p:txEl>
                                              <p:pRg st="0" end="0"/>
                                            </p:txEl>
                                          </p:spTgt>
                                        </p:tgtEl>
                                        <p:attrNameLst>
                                          <p:attrName>style.visibility</p:attrName>
                                        </p:attrNameLst>
                                      </p:cBhvr>
                                      <p:to>
                                        <p:strVal val="visible"/>
                                      </p:to>
                                    </p:set>
                                    <p:anim calcmode="lin" valueType="num">
                                      <p:cBhvr additive="base">
                                        <p:cTn id="7" dur="5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33832">
                                            <p:txEl>
                                              <p:pRg st="1" end="1"/>
                                            </p:txEl>
                                          </p:spTgt>
                                        </p:tgtEl>
                                        <p:attrNameLst>
                                          <p:attrName>style.visibility</p:attrName>
                                        </p:attrNameLst>
                                      </p:cBhvr>
                                      <p:to>
                                        <p:strVal val="visible"/>
                                      </p:to>
                                    </p:set>
                                    <p:anim calcmode="lin" valueType="num">
                                      <p:cBhvr>
                                        <p:cTn id="13" dur="1000" fill="hold"/>
                                        <p:tgtEl>
                                          <p:spTgt spid="33383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3383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338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2530475" y="19050"/>
            <a:ext cx="442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u="sng">
                <a:solidFill>
                  <a:schemeClr val="accent2"/>
                </a:solidFill>
                <a:latin typeface="Arial" charset="0"/>
              </a:rPr>
              <a:t>GAS PRODUCTION CALCULATION</a:t>
            </a:r>
          </a:p>
        </p:txBody>
      </p:sp>
      <p:sp>
        <p:nvSpPr>
          <p:cNvPr id="214019" name="Text Box 3"/>
          <p:cNvSpPr txBox="1">
            <a:spLocks noChangeArrowheads="1"/>
          </p:cNvSpPr>
          <p:nvPr/>
        </p:nvSpPr>
        <p:spPr bwMode="auto">
          <a:xfrm>
            <a:off x="93663" y="361950"/>
            <a:ext cx="8966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FF0000"/>
                </a:solidFill>
                <a:latin typeface="Arial" charset="0"/>
              </a:rPr>
              <a:t>Data:</a:t>
            </a:r>
          </a:p>
          <a:p>
            <a:r>
              <a:rPr lang="en-US" altLang="en-US" sz="2000">
                <a:solidFill>
                  <a:srgbClr val="FF0000"/>
                </a:solidFill>
                <a:latin typeface="Arial" charset="0"/>
              </a:rPr>
              <a:t>	Raw sludge pumped in per day		= 9,000 gallons </a:t>
            </a:r>
          </a:p>
          <a:p>
            <a:r>
              <a:rPr lang="en-US" altLang="en-US" sz="2000">
                <a:solidFill>
                  <a:srgbClr val="FF0000"/>
                </a:solidFill>
                <a:latin typeface="Arial" charset="0"/>
              </a:rPr>
              <a:t>	Raw sludge solids concentration		= 4%</a:t>
            </a:r>
          </a:p>
          <a:p>
            <a:r>
              <a:rPr lang="en-US" altLang="en-US" sz="2000">
                <a:solidFill>
                  <a:srgbClr val="FF0000"/>
                </a:solidFill>
                <a:latin typeface="Arial" charset="0"/>
              </a:rPr>
              <a:t>	Raw sludge volatile solids			= 65%</a:t>
            </a:r>
          </a:p>
          <a:p>
            <a:r>
              <a:rPr lang="en-US" altLang="en-US" sz="2000">
                <a:solidFill>
                  <a:srgbClr val="FF0000"/>
                </a:solidFill>
                <a:latin typeface="Arial" charset="0"/>
              </a:rPr>
              <a:t>	% Volatile Solids Reduction			= 48%</a:t>
            </a:r>
          </a:p>
          <a:p>
            <a:r>
              <a:rPr lang="en-US" altLang="en-US" sz="2000">
                <a:solidFill>
                  <a:srgbClr val="FF0000"/>
                </a:solidFill>
                <a:latin typeface="Arial" charset="0"/>
              </a:rPr>
              <a:t>	Gas production per day			= 8,000 ft</a:t>
            </a:r>
            <a:r>
              <a:rPr lang="en-US" altLang="en-US" sz="2000" baseline="30000">
                <a:solidFill>
                  <a:srgbClr val="FF0000"/>
                </a:solidFill>
                <a:latin typeface="Arial" charset="0"/>
              </a:rPr>
              <a:t>3</a:t>
            </a:r>
            <a:endParaRPr lang="en-US" altLang="en-US" sz="2000">
              <a:solidFill>
                <a:srgbClr val="FF0000"/>
              </a:solidFill>
              <a:latin typeface="Arial" charset="0"/>
            </a:endParaRPr>
          </a:p>
        </p:txBody>
      </p:sp>
      <p:sp>
        <p:nvSpPr>
          <p:cNvPr id="214020" name="Text Box 4"/>
          <p:cNvSpPr txBox="1">
            <a:spLocks noChangeArrowheads="1"/>
          </p:cNvSpPr>
          <p:nvPr/>
        </p:nvSpPr>
        <p:spPr bwMode="auto">
          <a:xfrm>
            <a:off x="228600" y="3048000"/>
            <a:ext cx="325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chemeClr val="accent2"/>
                </a:solidFill>
                <a:latin typeface="Arial" charset="0"/>
              </a:rPr>
              <a:t>LBS VOLATILE SOLIDS =</a:t>
            </a:r>
          </a:p>
        </p:txBody>
      </p:sp>
      <p:sp>
        <p:nvSpPr>
          <p:cNvPr id="214021" name="Text Box 5"/>
          <p:cNvSpPr txBox="1">
            <a:spLocks noChangeArrowheads="1"/>
          </p:cNvSpPr>
          <p:nvPr/>
        </p:nvSpPr>
        <p:spPr bwMode="auto">
          <a:xfrm>
            <a:off x="730250" y="3505200"/>
            <a:ext cx="832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1800">
                <a:solidFill>
                  <a:srgbClr val="009900"/>
                </a:solidFill>
                <a:latin typeface="Arial" charset="0"/>
              </a:rPr>
              <a:t>GAL PUMPED  X  8.34 lbs/gal  X  % Solids (decimal)  X  % Volatile (decimal)</a:t>
            </a:r>
          </a:p>
        </p:txBody>
      </p:sp>
      <p:sp>
        <p:nvSpPr>
          <p:cNvPr id="214022" name="Text Box 6"/>
          <p:cNvSpPr txBox="1">
            <a:spLocks noChangeArrowheads="1"/>
          </p:cNvSpPr>
          <p:nvPr/>
        </p:nvSpPr>
        <p:spPr bwMode="auto">
          <a:xfrm>
            <a:off x="1150938" y="3886200"/>
            <a:ext cx="692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chemeClr val="accent2"/>
                </a:solidFill>
                <a:latin typeface="Arial" charset="0"/>
              </a:rPr>
              <a:t>=  9,000 gal/day   X  8.34 lbs/gal  X  0.04  x  0.65</a:t>
            </a:r>
          </a:p>
        </p:txBody>
      </p:sp>
      <p:sp>
        <p:nvSpPr>
          <p:cNvPr id="214023" name="Text Box 7"/>
          <p:cNvSpPr txBox="1">
            <a:spLocks noChangeArrowheads="1"/>
          </p:cNvSpPr>
          <p:nvPr/>
        </p:nvSpPr>
        <p:spPr bwMode="auto">
          <a:xfrm>
            <a:off x="3352800" y="4419600"/>
            <a:ext cx="268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800080"/>
                </a:solidFill>
                <a:latin typeface="Arial" charset="0"/>
              </a:rPr>
              <a:t>=  1,951.6 lbs/day</a:t>
            </a:r>
          </a:p>
        </p:txBody>
      </p:sp>
      <p:sp>
        <p:nvSpPr>
          <p:cNvPr id="214024" name="Text Box 8"/>
          <p:cNvSpPr txBox="1">
            <a:spLocks noChangeArrowheads="1"/>
          </p:cNvSpPr>
          <p:nvPr/>
        </p:nvSpPr>
        <p:spPr bwMode="auto">
          <a:xfrm>
            <a:off x="968375" y="5638800"/>
            <a:ext cx="268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9900"/>
                </a:solidFill>
                <a:latin typeface="Arial" charset="0"/>
              </a:rPr>
              <a:t>1,951.6 lbs  X  .48</a:t>
            </a:r>
          </a:p>
        </p:txBody>
      </p:sp>
      <p:sp>
        <p:nvSpPr>
          <p:cNvPr id="214025" name="Text Box 9"/>
          <p:cNvSpPr txBox="1">
            <a:spLocks noChangeArrowheads="1"/>
          </p:cNvSpPr>
          <p:nvPr/>
        </p:nvSpPr>
        <p:spPr bwMode="auto">
          <a:xfrm>
            <a:off x="3733800" y="5637213"/>
            <a:ext cx="4862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FF0000"/>
                </a:solidFill>
                <a:latin typeface="Arial" charset="0"/>
              </a:rPr>
              <a:t>=   937 lbs Vol. Solids Destroyed</a:t>
            </a:r>
          </a:p>
        </p:txBody>
      </p:sp>
      <p:sp>
        <p:nvSpPr>
          <p:cNvPr id="214026" name="Text Box 10"/>
          <p:cNvSpPr txBox="1">
            <a:spLocks noChangeArrowheads="1"/>
          </p:cNvSpPr>
          <p:nvPr/>
        </p:nvSpPr>
        <p:spPr bwMode="auto">
          <a:xfrm>
            <a:off x="990600" y="4891088"/>
            <a:ext cx="7245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chemeClr val="accent2"/>
                </a:solidFill>
                <a:latin typeface="Arial" charset="0"/>
              </a:rPr>
              <a:t>48% of the Volatile Solids were Destroyed</a:t>
            </a:r>
          </a:p>
        </p:txBody>
      </p:sp>
      <p:sp>
        <p:nvSpPr>
          <p:cNvPr id="214027" name="Text Box 11"/>
          <p:cNvSpPr txBox="1">
            <a:spLocks noChangeArrowheads="1"/>
          </p:cNvSpPr>
          <p:nvPr/>
        </p:nvSpPr>
        <p:spPr bwMode="auto">
          <a:xfrm>
            <a:off x="819150" y="2287588"/>
            <a:ext cx="7658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800080"/>
                </a:solidFill>
                <a:latin typeface="Arial" charset="0"/>
              </a:rPr>
              <a:t>What is the gas production in terms of cubic feet per pound of volatile solids destroyed?</a:t>
            </a:r>
          </a:p>
        </p:txBody>
      </p:sp>
    </p:spTree>
    <p:extLst>
      <p:ext uri="{BB962C8B-B14F-4D97-AF65-F5344CB8AC3E}">
        <p14:creationId xmlns:p14="http://schemas.microsoft.com/office/powerpoint/2010/main" val="4278765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iterate type="wd">
                                    <p:tmPct val="100000"/>
                                  </p:iterate>
                                  <p:childTnLst>
                                    <p:set>
                                      <p:cBhvr>
                                        <p:cTn id="6" dur="1" fill="hold">
                                          <p:stCondLst>
                                            <p:cond delay="0"/>
                                          </p:stCondLst>
                                        </p:cTn>
                                        <p:tgtEl>
                                          <p:spTgt spid="214018"/>
                                        </p:tgtEl>
                                        <p:attrNameLst>
                                          <p:attrName>style.visibility</p:attrName>
                                        </p:attrNameLst>
                                      </p:cBhvr>
                                      <p:to>
                                        <p:strVal val="visible"/>
                                      </p:to>
                                    </p:set>
                                    <p:animEffect transition="in" filter="barn(outVertical)">
                                      <p:cBhvr>
                                        <p:cTn id="7" dur="300"/>
                                        <p:tgtEl>
                                          <p:spTgt spid="21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4019"/>
                                        </p:tgtEl>
                                        <p:attrNameLst>
                                          <p:attrName>style.visibility</p:attrName>
                                        </p:attrNameLst>
                                      </p:cBhvr>
                                      <p:to>
                                        <p:strVal val="visible"/>
                                      </p:to>
                                    </p:set>
                                    <p:animEffect transition="in" filter="wipe(up)">
                                      <p:cBhvr>
                                        <p:cTn id="12" dur="500"/>
                                        <p:tgtEl>
                                          <p:spTgt spid="214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4027"/>
                                        </p:tgtEl>
                                        <p:attrNameLst>
                                          <p:attrName>style.visibility</p:attrName>
                                        </p:attrNameLst>
                                      </p:cBhvr>
                                      <p:to>
                                        <p:strVal val="visible"/>
                                      </p:to>
                                    </p:set>
                                    <p:anim calcmode="lin" valueType="num">
                                      <p:cBhvr>
                                        <p:cTn id="17" dur="500" fill="hold"/>
                                        <p:tgtEl>
                                          <p:spTgt spid="214027"/>
                                        </p:tgtEl>
                                        <p:attrNameLst>
                                          <p:attrName>ppt_w</p:attrName>
                                        </p:attrNameLst>
                                      </p:cBhvr>
                                      <p:tavLst>
                                        <p:tav tm="0">
                                          <p:val>
                                            <p:fltVal val="0"/>
                                          </p:val>
                                        </p:tav>
                                        <p:tav tm="100000">
                                          <p:val>
                                            <p:strVal val="#ppt_w"/>
                                          </p:val>
                                        </p:tav>
                                      </p:tavLst>
                                    </p:anim>
                                    <p:anim calcmode="lin" valueType="num">
                                      <p:cBhvr>
                                        <p:cTn id="18" dur="500" fill="hold"/>
                                        <p:tgtEl>
                                          <p:spTgt spid="214027"/>
                                        </p:tgtEl>
                                        <p:attrNameLst>
                                          <p:attrName>ppt_h</p:attrName>
                                        </p:attrNameLst>
                                      </p:cBhvr>
                                      <p:tavLst>
                                        <p:tav tm="0">
                                          <p:val>
                                            <p:fltVal val="0"/>
                                          </p:val>
                                        </p:tav>
                                        <p:tav tm="100000">
                                          <p:val>
                                            <p:strVal val="#ppt_h"/>
                                          </p:val>
                                        </p:tav>
                                      </p:tavLst>
                                    </p:anim>
                                    <p:animEffect transition="in" filter="fade">
                                      <p:cBhvr>
                                        <p:cTn id="19" dur="500"/>
                                        <p:tgtEl>
                                          <p:spTgt spid="2140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4020"/>
                                        </p:tgtEl>
                                        <p:attrNameLst>
                                          <p:attrName>style.visibility</p:attrName>
                                        </p:attrNameLst>
                                      </p:cBhvr>
                                      <p:to>
                                        <p:strVal val="visible"/>
                                      </p:to>
                                    </p:set>
                                    <p:anim calcmode="lin" valueType="num">
                                      <p:cBhvr additive="base">
                                        <p:cTn id="24" dur="500" fill="hold"/>
                                        <p:tgtEl>
                                          <p:spTgt spid="214020"/>
                                        </p:tgtEl>
                                        <p:attrNameLst>
                                          <p:attrName>ppt_x</p:attrName>
                                        </p:attrNameLst>
                                      </p:cBhvr>
                                      <p:tavLst>
                                        <p:tav tm="0">
                                          <p:val>
                                            <p:strVal val="0-#ppt_w/2"/>
                                          </p:val>
                                        </p:tav>
                                        <p:tav tm="100000">
                                          <p:val>
                                            <p:strVal val="#ppt_x"/>
                                          </p:val>
                                        </p:tav>
                                      </p:tavLst>
                                    </p:anim>
                                    <p:anim calcmode="lin" valueType="num">
                                      <p:cBhvr additive="base">
                                        <p:cTn id="25" dur="500" fill="hold"/>
                                        <p:tgtEl>
                                          <p:spTgt spid="21402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4021"/>
                                        </p:tgtEl>
                                        <p:attrNameLst>
                                          <p:attrName>style.visibility</p:attrName>
                                        </p:attrNameLst>
                                      </p:cBhvr>
                                      <p:to>
                                        <p:strVal val="visible"/>
                                      </p:to>
                                    </p:set>
                                    <p:animEffect transition="in" filter="wipe(left)">
                                      <p:cBhvr>
                                        <p:cTn id="30" dur="500"/>
                                        <p:tgtEl>
                                          <p:spTgt spid="2140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4022"/>
                                        </p:tgtEl>
                                        <p:attrNameLst>
                                          <p:attrName>style.visibility</p:attrName>
                                        </p:attrNameLst>
                                      </p:cBhvr>
                                      <p:to>
                                        <p:strVal val="visible"/>
                                      </p:to>
                                    </p:set>
                                    <p:animEffect transition="in" filter="wipe(left)">
                                      <p:cBhvr>
                                        <p:cTn id="35" dur="500"/>
                                        <p:tgtEl>
                                          <p:spTgt spid="2140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214023"/>
                                        </p:tgtEl>
                                        <p:attrNameLst>
                                          <p:attrName>style.visibility</p:attrName>
                                        </p:attrNameLst>
                                      </p:cBhvr>
                                      <p:to>
                                        <p:strVal val="visible"/>
                                      </p:to>
                                    </p:set>
                                    <p:anim calcmode="lin" valueType="num">
                                      <p:cBhvr additive="base">
                                        <p:cTn id="40" dur="500" fill="hold"/>
                                        <p:tgtEl>
                                          <p:spTgt spid="214023"/>
                                        </p:tgtEl>
                                        <p:attrNameLst>
                                          <p:attrName>ppt_x</p:attrName>
                                        </p:attrNameLst>
                                      </p:cBhvr>
                                      <p:tavLst>
                                        <p:tav tm="0">
                                          <p:val>
                                            <p:strVal val="#ppt_x"/>
                                          </p:val>
                                        </p:tav>
                                        <p:tav tm="100000">
                                          <p:val>
                                            <p:strVal val="#ppt_x"/>
                                          </p:val>
                                        </p:tav>
                                      </p:tavLst>
                                    </p:anim>
                                    <p:anim calcmode="lin" valueType="num">
                                      <p:cBhvr additive="base">
                                        <p:cTn id="41" dur="500" fill="hold"/>
                                        <p:tgtEl>
                                          <p:spTgt spid="214023"/>
                                        </p:tgtEl>
                                        <p:attrNameLst>
                                          <p:attrName>ppt_y</p:attrName>
                                        </p:attrNameLst>
                                      </p:cBhvr>
                                      <p:tavLst>
                                        <p:tav tm="0">
                                          <p:val>
                                            <p:strVal val="0-#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0"/>
                                  </p:iterate>
                                  <p:childTnLst>
                                    <p:set>
                                      <p:cBhvr>
                                        <p:cTn id="45" dur="1" fill="hold">
                                          <p:stCondLst>
                                            <p:cond delay="0"/>
                                          </p:stCondLst>
                                        </p:cTn>
                                        <p:tgtEl>
                                          <p:spTgt spid="214026"/>
                                        </p:tgtEl>
                                        <p:attrNameLst>
                                          <p:attrName>style.visibility</p:attrName>
                                        </p:attrNameLst>
                                      </p:cBhvr>
                                      <p:to>
                                        <p:strVal val="visible"/>
                                      </p:to>
                                    </p:set>
                                    <p:animEffect transition="in" filter="wipe(left)">
                                      <p:cBhvr>
                                        <p:cTn id="46" dur="300"/>
                                        <p:tgtEl>
                                          <p:spTgt spid="2140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iterate type="wd">
                                    <p:tmPct val="100000"/>
                                  </p:iterate>
                                  <p:childTnLst>
                                    <p:set>
                                      <p:cBhvr>
                                        <p:cTn id="50" dur="1" fill="hold">
                                          <p:stCondLst>
                                            <p:cond delay="0"/>
                                          </p:stCondLst>
                                        </p:cTn>
                                        <p:tgtEl>
                                          <p:spTgt spid="214024"/>
                                        </p:tgtEl>
                                        <p:attrNameLst>
                                          <p:attrName>style.visibility</p:attrName>
                                        </p:attrNameLst>
                                      </p:cBhvr>
                                      <p:to>
                                        <p:strVal val="visible"/>
                                      </p:to>
                                    </p:set>
                                    <p:anim calcmode="lin" valueType="num">
                                      <p:cBhvr additive="base">
                                        <p:cTn id="51" dur="300" fill="hold"/>
                                        <p:tgtEl>
                                          <p:spTgt spid="214024"/>
                                        </p:tgtEl>
                                        <p:attrNameLst>
                                          <p:attrName>ppt_x</p:attrName>
                                        </p:attrNameLst>
                                      </p:cBhvr>
                                      <p:tavLst>
                                        <p:tav tm="0">
                                          <p:val>
                                            <p:strVal val="#ppt_x"/>
                                          </p:val>
                                        </p:tav>
                                        <p:tav tm="100000">
                                          <p:val>
                                            <p:strVal val="#ppt_x"/>
                                          </p:val>
                                        </p:tav>
                                      </p:tavLst>
                                    </p:anim>
                                    <p:anim calcmode="lin" valueType="num">
                                      <p:cBhvr additive="base">
                                        <p:cTn id="52" dur="300" fill="hold"/>
                                        <p:tgtEl>
                                          <p:spTgt spid="214024"/>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iterate type="wd">
                                    <p:tmPct val="100000"/>
                                  </p:iterate>
                                  <p:childTnLst>
                                    <p:set>
                                      <p:cBhvr>
                                        <p:cTn id="56" dur="1" fill="hold">
                                          <p:stCondLst>
                                            <p:cond delay="0"/>
                                          </p:stCondLst>
                                        </p:cTn>
                                        <p:tgtEl>
                                          <p:spTgt spid="214025"/>
                                        </p:tgtEl>
                                        <p:attrNameLst>
                                          <p:attrName>style.visibility</p:attrName>
                                        </p:attrNameLst>
                                      </p:cBhvr>
                                      <p:to>
                                        <p:strVal val="visible"/>
                                      </p:to>
                                    </p:set>
                                    <p:animEffect transition="in" filter="box(out)">
                                      <p:cBhvr>
                                        <p:cTn id="57" dur="300"/>
                                        <p:tgtEl>
                                          <p:spTgt spid="21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19" grpId="0" autoUpdateAnimBg="0"/>
      <p:bldP spid="214020" grpId="0" autoUpdateAnimBg="0"/>
      <p:bldP spid="214021" grpId="0" autoUpdateAnimBg="0"/>
      <p:bldP spid="214022" grpId="0" autoUpdateAnimBg="0"/>
      <p:bldP spid="214023" grpId="0" autoUpdateAnimBg="0"/>
      <p:bldP spid="214024" grpId="0" autoUpdateAnimBg="0"/>
      <p:bldP spid="214025" grpId="0" autoUpdateAnimBg="0"/>
      <p:bldP spid="214026" grpId="0" autoUpdateAnimBg="0"/>
      <p:bldP spid="21402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530475" y="19050"/>
            <a:ext cx="442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u="sng">
                <a:solidFill>
                  <a:schemeClr val="accent2"/>
                </a:solidFill>
                <a:latin typeface="Arial" charset="0"/>
              </a:rPr>
              <a:t>GAS PRODUCTION CALCULATION</a:t>
            </a:r>
          </a:p>
        </p:txBody>
      </p:sp>
      <p:sp>
        <p:nvSpPr>
          <p:cNvPr id="152579" name="Text Box 3"/>
          <p:cNvSpPr txBox="1">
            <a:spLocks noChangeArrowheads="1"/>
          </p:cNvSpPr>
          <p:nvPr/>
        </p:nvSpPr>
        <p:spPr bwMode="auto">
          <a:xfrm>
            <a:off x="93663" y="361950"/>
            <a:ext cx="8966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FF0000"/>
                </a:solidFill>
                <a:latin typeface="Arial" charset="0"/>
              </a:rPr>
              <a:t>Data:</a:t>
            </a:r>
          </a:p>
          <a:p>
            <a:r>
              <a:rPr lang="en-US" altLang="en-US" sz="2000">
                <a:solidFill>
                  <a:srgbClr val="FF0000"/>
                </a:solidFill>
                <a:latin typeface="Arial" charset="0"/>
              </a:rPr>
              <a:t>	Raw sludge pumped in per day		= 9,000 gallons </a:t>
            </a:r>
          </a:p>
          <a:p>
            <a:r>
              <a:rPr lang="en-US" altLang="en-US" sz="2000">
                <a:solidFill>
                  <a:srgbClr val="FF0000"/>
                </a:solidFill>
                <a:latin typeface="Arial" charset="0"/>
              </a:rPr>
              <a:t>	Raw sludge solids concentration		= 4%</a:t>
            </a:r>
          </a:p>
          <a:p>
            <a:r>
              <a:rPr lang="en-US" altLang="en-US" sz="2000">
                <a:solidFill>
                  <a:srgbClr val="FF0000"/>
                </a:solidFill>
                <a:latin typeface="Arial" charset="0"/>
              </a:rPr>
              <a:t>	Raw sludge volatile solids			= 65%</a:t>
            </a:r>
          </a:p>
          <a:p>
            <a:r>
              <a:rPr lang="en-US" altLang="en-US" sz="2000">
                <a:solidFill>
                  <a:srgbClr val="FF0000"/>
                </a:solidFill>
                <a:latin typeface="Arial" charset="0"/>
              </a:rPr>
              <a:t>	% Volatile Solids Reduction			= 48%</a:t>
            </a:r>
          </a:p>
          <a:p>
            <a:r>
              <a:rPr lang="en-US" altLang="en-US" sz="2000">
                <a:solidFill>
                  <a:srgbClr val="FF0000"/>
                </a:solidFill>
                <a:latin typeface="Arial" charset="0"/>
              </a:rPr>
              <a:t>	Gas production per day			= 8,000 ft</a:t>
            </a:r>
            <a:r>
              <a:rPr lang="en-US" altLang="en-US" sz="2000" baseline="30000">
                <a:solidFill>
                  <a:srgbClr val="FF0000"/>
                </a:solidFill>
                <a:latin typeface="Arial" charset="0"/>
              </a:rPr>
              <a:t>3</a:t>
            </a:r>
            <a:endParaRPr lang="en-US" altLang="en-US" sz="2000">
              <a:solidFill>
                <a:srgbClr val="FF0000"/>
              </a:solidFill>
              <a:latin typeface="Arial" charset="0"/>
            </a:endParaRPr>
          </a:p>
        </p:txBody>
      </p:sp>
      <p:sp>
        <p:nvSpPr>
          <p:cNvPr id="152580" name="Text Box 4"/>
          <p:cNvSpPr txBox="1">
            <a:spLocks noChangeArrowheads="1"/>
          </p:cNvSpPr>
          <p:nvPr/>
        </p:nvSpPr>
        <p:spPr bwMode="auto">
          <a:xfrm>
            <a:off x="819150" y="2287588"/>
            <a:ext cx="7658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000">
                <a:solidFill>
                  <a:srgbClr val="800080"/>
                </a:solidFill>
                <a:latin typeface="Arial" charset="0"/>
              </a:rPr>
              <a:t>What is the gas production in terms of cubic feet per pound of volatile solids destroyed?</a:t>
            </a:r>
          </a:p>
        </p:txBody>
      </p:sp>
      <p:sp>
        <p:nvSpPr>
          <p:cNvPr id="215045" name="Text Box 5"/>
          <p:cNvSpPr txBox="1">
            <a:spLocks noChangeArrowheads="1"/>
          </p:cNvSpPr>
          <p:nvPr/>
        </p:nvSpPr>
        <p:spPr bwMode="auto">
          <a:xfrm>
            <a:off x="2286000" y="4608513"/>
            <a:ext cx="443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937 lbs Vol. Solids Destroyed</a:t>
            </a:r>
          </a:p>
        </p:txBody>
      </p:sp>
      <p:sp>
        <p:nvSpPr>
          <p:cNvPr id="215046" name="Text Box 6"/>
          <p:cNvSpPr txBox="1">
            <a:spLocks noChangeArrowheads="1"/>
          </p:cNvSpPr>
          <p:nvPr/>
        </p:nvSpPr>
        <p:spPr bwMode="auto">
          <a:xfrm>
            <a:off x="228600" y="3305175"/>
            <a:ext cx="7756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chemeClr val="accent2"/>
                </a:solidFill>
              </a:rPr>
              <a:t>Gas Production, cu.ft. / lb vol. solids Destroyed  </a:t>
            </a:r>
            <a:r>
              <a:rPr lang="en-US" altLang="en-US" sz="3200">
                <a:solidFill>
                  <a:schemeClr val="accent2"/>
                </a:solidFill>
              </a:rPr>
              <a:t>=</a:t>
            </a:r>
            <a:endParaRPr lang="en-US" altLang="en-US" sz="2800">
              <a:solidFill>
                <a:schemeClr val="accent2"/>
              </a:solidFill>
            </a:endParaRPr>
          </a:p>
        </p:txBody>
      </p:sp>
      <p:sp>
        <p:nvSpPr>
          <p:cNvPr id="215047" name="Text Box 7"/>
          <p:cNvSpPr txBox="1">
            <a:spLocks noChangeArrowheads="1"/>
          </p:cNvSpPr>
          <p:nvPr/>
        </p:nvSpPr>
        <p:spPr bwMode="auto">
          <a:xfrm>
            <a:off x="3549650" y="4114800"/>
            <a:ext cx="184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400">
                <a:solidFill>
                  <a:srgbClr val="008000"/>
                </a:solidFill>
                <a:latin typeface="Arial" charset="0"/>
              </a:rPr>
              <a:t>8,000 cu. ft.</a:t>
            </a:r>
          </a:p>
        </p:txBody>
      </p:sp>
      <p:sp>
        <p:nvSpPr>
          <p:cNvPr id="215048" name="Line 8"/>
          <p:cNvSpPr>
            <a:spLocks noChangeShapeType="1"/>
          </p:cNvSpPr>
          <p:nvPr/>
        </p:nvSpPr>
        <p:spPr bwMode="auto">
          <a:xfrm>
            <a:off x="2286000" y="4532313"/>
            <a:ext cx="46482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9" name="Text Box 9"/>
          <p:cNvSpPr txBox="1">
            <a:spLocks noChangeArrowheads="1"/>
          </p:cNvSpPr>
          <p:nvPr/>
        </p:nvSpPr>
        <p:spPr bwMode="auto">
          <a:xfrm>
            <a:off x="1752600" y="5638800"/>
            <a:ext cx="6088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r>
              <a:rPr lang="en-US" altLang="en-US" sz="2800">
                <a:solidFill>
                  <a:srgbClr val="FF0000"/>
                </a:solidFill>
                <a:latin typeface="Arial" charset="0"/>
              </a:rPr>
              <a:t>= 8.5 cu ft / lb vol. solids destroyed</a:t>
            </a:r>
          </a:p>
        </p:txBody>
      </p:sp>
    </p:spTree>
    <p:extLst>
      <p:ext uri="{BB962C8B-B14F-4D97-AF65-F5344CB8AC3E}">
        <p14:creationId xmlns:p14="http://schemas.microsoft.com/office/powerpoint/2010/main" val="222042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animEffect transition="in" filter="wipe(left)">
                                      <p:cBhvr>
                                        <p:cTn id="7" dur="500"/>
                                        <p:tgtEl>
                                          <p:spTgt spid="215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 calcmode="lin" valueType="num">
                                      <p:cBhvr additive="base">
                                        <p:cTn id="12" dur="500" fill="hold"/>
                                        <p:tgtEl>
                                          <p:spTgt spid="215047"/>
                                        </p:tgtEl>
                                        <p:attrNameLst>
                                          <p:attrName>ppt_x</p:attrName>
                                        </p:attrNameLst>
                                      </p:cBhvr>
                                      <p:tavLst>
                                        <p:tav tm="0">
                                          <p:val>
                                            <p:strVal val="0-#ppt_w/2"/>
                                          </p:val>
                                        </p:tav>
                                        <p:tav tm="100000">
                                          <p:val>
                                            <p:strVal val="#ppt_x"/>
                                          </p:val>
                                        </p:tav>
                                      </p:tavLst>
                                    </p:anim>
                                    <p:anim calcmode="lin" valueType="num">
                                      <p:cBhvr additive="base">
                                        <p:cTn id="13" dur="500" fill="hold"/>
                                        <p:tgtEl>
                                          <p:spTgt spid="21504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5048"/>
                                        </p:tgtEl>
                                        <p:attrNameLst>
                                          <p:attrName>style.visibility</p:attrName>
                                        </p:attrNameLst>
                                      </p:cBhvr>
                                      <p:to>
                                        <p:strVal val="visible"/>
                                      </p:to>
                                    </p:set>
                                    <p:animEffect transition="in" filter="wipe(left)">
                                      <p:cBhvr>
                                        <p:cTn id="18" dur="500"/>
                                        <p:tgtEl>
                                          <p:spTgt spid="2150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wd">
                                    <p:tmPct val="100000"/>
                                  </p:iterate>
                                  <p:childTnLst>
                                    <p:set>
                                      <p:cBhvr>
                                        <p:cTn id="22" dur="1" fill="hold">
                                          <p:stCondLst>
                                            <p:cond delay="0"/>
                                          </p:stCondLst>
                                        </p:cTn>
                                        <p:tgtEl>
                                          <p:spTgt spid="215045"/>
                                        </p:tgtEl>
                                        <p:attrNameLst>
                                          <p:attrName>style.visibility</p:attrName>
                                        </p:attrNameLst>
                                      </p:cBhvr>
                                      <p:to>
                                        <p:strVal val="visible"/>
                                      </p:to>
                                    </p:set>
                                    <p:anim calcmode="lin" valueType="num">
                                      <p:cBhvr additive="base">
                                        <p:cTn id="23" dur="300" fill="hold"/>
                                        <p:tgtEl>
                                          <p:spTgt spid="215045"/>
                                        </p:tgtEl>
                                        <p:attrNameLst>
                                          <p:attrName>ppt_x</p:attrName>
                                        </p:attrNameLst>
                                      </p:cBhvr>
                                      <p:tavLst>
                                        <p:tav tm="0">
                                          <p:val>
                                            <p:strVal val="1+#ppt_w/2"/>
                                          </p:val>
                                        </p:tav>
                                        <p:tav tm="100000">
                                          <p:val>
                                            <p:strVal val="#ppt_x"/>
                                          </p:val>
                                        </p:tav>
                                      </p:tavLst>
                                    </p:anim>
                                    <p:anim calcmode="lin" valueType="num">
                                      <p:cBhvr additive="base">
                                        <p:cTn id="24" dur="300" fill="hold"/>
                                        <p:tgtEl>
                                          <p:spTgt spid="21504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grpId="0" nodeType="clickEffect">
                                  <p:stCondLst>
                                    <p:cond delay="0"/>
                                  </p:stCondLst>
                                  <p:iterate type="wd">
                                    <p:tmPct val="100000"/>
                                  </p:iterate>
                                  <p:childTnLst>
                                    <p:set>
                                      <p:cBhvr>
                                        <p:cTn id="28" dur="1" fill="hold">
                                          <p:stCondLst>
                                            <p:cond delay="0"/>
                                          </p:stCondLst>
                                        </p:cTn>
                                        <p:tgtEl>
                                          <p:spTgt spid="215049"/>
                                        </p:tgtEl>
                                        <p:attrNameLst>
                                          <p:attrName>style.visibility</p:attrName>
                                        </p:attrNameLst>
                                      </p:cBhvr>
                                      <p:to>
                                        <p:strVal val="visible"/>
                                      </p:to>
                                    </p:set>
                                    <p:animEffect transition="in" filter="slide(fromTop)">
                                      <p:cBhvr>
                                        <p:cTn id="29" dur="300"/>
                                        <p:tgtEl>
                                          <p:spTgt spid="21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utoUpdateAnimBg="0"/>
      <p:bldP spid="215046" grpId="0" autoUpdateAnimBg="0"/>
      <p:bldP spid="215047" grpId="0" autoUpdateAnimBg="0"/>
      <p:bldP spid="215048" grpId="0" animBg="1"/>
      <p:bldP spid="215049"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sz="3200" b="1" dirty="0" smtClean="0">
                <a:solidFill>
                  <a:srgbClr val="00B050"/>
                </a:solidFill>
                <a:latin typeface="Times New Roman" pitchFamily="18" charset="0"/>
                <a:cs typeface="Times New Roman" pitchFamily="18" charset="0"/>
              </a:rPr>
              <a:t>Energy calculation of biogas plant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7620000" cy="4525963"/>
          </a:xfrm>
        </p:spPr>
        <p:txBody>
          <a:bodyPr>
            <a:normAutofit/>
          </a:bodyPr>
          <a:lstStyle/>
          <a:p>
            <a:r>
              <a:rPr lang="en-US" sz="2400" dirty="0" smtClean="0">
                <a:latin typeface="Times New Roman" pitchFamily="18" charset="0"/>
                <a:cs typeface="Times New Roman" pitchFamily="18" charset="0"/>
              </a:rPr>
              <a:t>Formula to calculate total gas production</a:t>
            </a:r>
          </a:p>
          <a:p>
            <a:pPr marL="36576" indent="0">
              <a:buNone/>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For cattle max gas production /kg = 0.05 m3</a:t>
            </a:r>
          </a:p>
          <a:p>
            <a:pPr marL="36576" indent="0">
              <a:buNone/>
            </a:pPr>
            <a:r>
              <a:rPr lang="en-US" sz="2400" dirty="0" smtClean="0">
                <a:latin typeface="Times New Roman" pitchFamily="18" charset="0"/>
                <a:cs typeface="Times New Roman" pitchFamily="18" charset="0"/>
              </a:rPr>
              <a:t>     Total gas  =Total dung in kg x 0.05</a:t>
            </a:r>
          </a:p>
          <a:p>
            <a:r>
              <a:rPr lang="en-US" sz="2400" dirty="0" smtClean="0">
                <a:latin typeface="Times New Roman" pitchFamily="18" charset="0"/>
                <a:cs typeface="Times New Roman" pitchFamily="18" charset="0"/>
              </a:rPr>
              <a:t>Calculation </a:t>
            </a:r>
            <a:r>
              <a:rPr lang="en-US" sz="2400" dirty="0">
                <a:latin typeface="Times New Roman" pitchFamily="18" charset="0"/>
                <a:cs typeface="Times New Roman" pitchFamily="18" charset="0"/>
              </a:rPr>
              <a:t>for 4 animals each producing 8 kg dung if we are successful to collect that </a:t>
            </a:r>
            <a:r>
              <a:rPr lang="en-US" sz="2400" dirty="0" smtClean="0">
                <a:latin typeface="Times New Roman" pitchFamily="18" charset="0"/>
                <a:cs typeface="Times New Roman" pitchFamily="18" charset="0"/>
              </a:rPr>
              <a:t>all</a:t>
            </a:r>
          </a:p>
          <a:p>
            <a:r>
              <a:rPr lang="en-US" sz="2400" dirty="0">
                <a:latin typeface="Times New Roman" pitchFamily="18" charset="0"/>
                <a:cs typeface="Times New Roman" pitchFamily="18" charset="0"/>
              </a:rPr>
              <a:t>Total will be </a:t>
            </a:r>
            <a:r>
              <a:rPr lang="en-US" sz="2400" dirty="0" smtClean="0">
                <a:latin typeface="Times New Roman" pitchFamily="18" charset="0"/>
                <a:cs typeface="Times New Roman" pitchFamily="18" charset="0"/>
              </a:rPr>
              <a:t>8x4=32</a:t>
            </a:r>
          </a:p>
          <a:p>
            <a:r>
              <a:rPr lang="en-US" sz="2400" dirty="0" smtClean="0">
                <a:latin typeface="Times New Roman" pitchFamily="18" charset="0"/>
                <a:cs typeface="Times New Roman" pitchFamily="18" charset="0"/>
              </a:rPr>
              <a:t>Total gas=0.05x32 =1.6 m3 if &gt;   1m3 =19 </a:t>
            </a:r>
            <a:r>
              <a:rPr lang="en-US" sz="2000" dirty="0">
                <a:latin typeface="Times New Roman" pitchFamily="18" charset="0"/>
                <a:cs typeface="Times New Roman" pitchFamily="18" charset="0"/>
              </a:rPr>
              <a:t>Mega joules </a:t>
            </a:r>
            <a:endParaRPr lang="en-US" sz="2400" dirty="0" smtClean="0">
              <a:latin typeface="Times New Roman" pitchFamily="18" charset="0"/>
              <a:cs typeface="Times New Roman" pitchFamily="18" charset="0"/>
            </a:endParaRPr>
          </a:p>
          <a:p>
            <a:pPr marL="36576" indent="0">
              <a:buNone/>
            </a:pPr>
            <a:r>
              <a:rPr lang="en-US" sz="2400" dirty="0" smtClean="0">
                <a:latin typeface="Times New Roman" pitchFamily="18" charset="0"/>
                <a:cs typeface="Times New Roman" pitchFamily="18" charset="0"/>
              </a:rPr>
              <a:t>      So 1.6x19=30MJ</a:t>
            </a:r>
            <a:endParaRPr lang="en-US" sz="2400" dirty="0">
              <a:latin typeface="Times New Roman" pitchFamily="18" charset="0"/>
              <a:cs typeface="Times New Roman" pitchFamily="18" charset="0"/>
            </a:endParaRPr>
          </a:p>
          <a:p>
            <a:pPr marL="36576" indent="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convert it to </a:t>
            </a:r>
            <a:r>
              <a:rPr lang="en-US" sz="2400" dirty="0" smtClean="0">
                <a:latin typeface="Times New Roman" pitchFamily="18" charset="0"/>
                <a:cs typeface="Times New Roman" pitchFamily="18" charset="0"/>
              </a:rPr>
              <a:t>KWh  &gt;&gt;  </a:t>
            </a:r>
            <a:r>
              <a:rPr lang="en-US" sz="2400" dirty="0">
                <a:latin typeface="Times New Roman" pitchFamily="18" charset="0"/>
                <a:cs typeface="Times New Roman" pitchFamily="18" charset="0"/>
              </a:rPr>
              <a:t>30/3.6 =</a:t>
            </a:r>
            <a:r>
              <a:rPr lang="en-US" sz="2800" dirty="0">
                <a:solidFill>
                  <a:srgbClr val="FF0000"/>
                </a:solidFill>
                <a:latin typeface="Times New Roman" pitchFamily="18" charset="0"/>
                <a:cs typeface="Times New Roman" pitchFamily="18" charset="0"/>
              </a:rPr>
              <a:t>8.3 </a:t>
            </a:r>
            <a:r>
              <a:rPr lang="en-US" sz="2800" dirty="0" smtClean="0">
                <a:solidFill>
                  <a:srgbClr val="FF0000"/>
                </a:solidFill>
                <a:latin typeface="Times New Roman" pitchFamily="18" charset="0"/>
                <a:cs typeface="Times New Roman" pitchFamily="18" charset="0"/>
              </a:rPr>
              <a:t>KWh</a:t>
            </a:r>
          </a:p>
          <a:p>
            <a:endParaRPr lang="en-US" sz="2400" dirty="0"/>
          </a:p>
        </p:txBody>
      </p:sp>
      <p:sp>
        <p:nvSpPr>
          <p:cNvPr id="4" name="Rectangle 3"/>
          <p:cNvSpPr/>
          <p:nvPr/>
        </p:nvSpPr>
        <p:spPr>
          <a:xfrm>
            <a:off x="4975746" y="4419600"/>
            <a:ext cx="2549857" cy="5334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147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Conversion to electrical energy</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solidFill>
                  <a:srgbClr val="0070C0"/>
                </a:solidFill>
              </a:rPr>
              <a:t>Note:</a:t>
            </a:r>
            <a:r>
              <a:rPr lang="en-US" sz="2400" dirty="0" smtClean="0">
                <a:solidFill>
                  <a:schemeClr val="accent2">
                    <a:lumMod val="40000"/>
                    <a:lumOff val="60000"/>
                  </a:schemeClr>
                </a:solidFill>
              </a:rPr>
              <a:t>  </a:t>
            </a:r>
            <a:r>
              <a:rPr lang="en-US" sz="2400" dirty="0" smtClean="0"/>
              <a:t>when we convert it to electrical energy 65%  of energy  lost as Heat &amp; other mechanical losses as utilized by electrical generator</a:t>
            </a:r>
            <a:r>
              <a:rPr lang="en-US" sz="2000" dirty="0" smtClean="0"/>
              <a:t>.</a:t>
            </a:r>
            <a:endParaRPr lang="en-US" sz="2000" dirty="0"/>
          </a:p>
          <a:p>
            <a:r>
              <a:rPr lang="en-US" sz="2400" dirty="0" smtClean="0">
                <a:solidFill>
                  <a:schemeClr val="bg2">
                    <a:lumMod val="10000"/>
                  </a:schemeClr>
                </a:solidFill>
              </a:rPr>
              <a:t>So  8.3*35/100 = 2.91 kWh is available as electrical energy from 32 kg of Cow dung</a:t>
            </a:r>
          </a:p>
          <a:p>
            <a:endParaRPr lang="en-US" sz="2400" dirty="0" smtClean="0">
              <a:solidFill>
                <a:schemeClr val="bg2">
                  <a:lumMod val="10000"/>
                </a:schemeClr>
              </a:solidFill>
            </a:endParaRPr>
          </a:p>
          <a:p>
            <a:r>
              <a:rPr lang="en-US" sz="2400" dirty="0" smtClean="0">
                <a:solidFill>
                  <a:srgbClr val="0070C0"/>
                </a:solidFill>
              </a:rPr>
              <a:t>Consumption</a:t>
            </a:r>
            <a:endParaRPr lang="en-US" sz="2400" dirty="0">
              <a:solidFill>
                <a:srgbClr val="0070C0"/>
              </a:solidFill>
            </a:endParaRPr>
          </a:p>
          <a:p>
            <a:r>
              <a:rPr lang="en-US" sz="2400" dirty="0">
                <a:latin typeface="Times New Roman" pitchFamily="18" charset="0"/>
                <a:cs typeface="Times New Roman" pitchFamily="18" charset="0"/>
              </a:rPr>
              <a:t>We can run </a:t>
            </a:r>
          </a:p>
          <a:p>
            <a:pPr marL="36576"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60watts </a:t>
            </a:r>
            <a:r>
              <a:rPr lang="en-US" sz="2400" dirty="0">
                <a:latin typeface="Times New Roman" pitchFamily="18" charset="0"/>
                <a:cs typeface="Times New Roman" pitchFamily="18" charset="0"/>
              </a:rPr>
              <a:t>of 2 bulbs + 1 fan of 80 watts</a:t>
            </a:r>
          </a:p>
          <a:p>
            <a:pPr marL="36576" indent="0">
              <a:buNone/>
            </a:pPr>
            <a:r>
              <a:rPr lang="en-US" sz="2400" dirty="0" smtClean="0">
                <a:latin typeface="Times New Roman" pitchFamily="18" charset="0"/>
                <a:cs typeface="Times New Roman" pitchFamily="18" charset="0"/>
              </a:rPr>
              <a:t>     &gt;&gt;</a:t>
            </a:r>
            <a:r>
              <a:rPr lang="en-US" sz="2400" dirty="0">
                <a:latin typeface="Times New Roman" pitchFamily="18" charset="0"/>
                <a:cs typeface="Times New Roman" pitchFamily="18" charset="0"/>
              </a:rPr>
              <a:t>For 12 hours easily…on </a:t>
            </a:r>
            <a:r>
              <a:rPr lang="en-US" sz="2400" dirty="0" smtClean="0">
                <a:latin typeface="Times New Roman" pitchFamily="18" charset="0"/>
                <a:cs typeface="Times New Roman" pitchFamily="18" charset="0"/>
              </a:rPr>
              <a:t>2.91 kWh </a:t>
            </a:r>
            <a:r>
              <a:rPr lang="en-US" sz="2400" dirty="0">
                <a:latin typeface="Times New Roman" pitchFamily="18" charset="0"/>
                <a:cs typeface="Times New Roman" pitchFamily="18" charset="0"/>
              </a:rPr>
              <a:t>(el) energy</a:t>
            </a:r>
          </a:p>
          <a:p>
            <a:endParaRPr lang="en-US" sz="2400" dirty="0" smtClean="0"/>
          </a:p>
          <a:p>
            <a:endParaRPr lang="en-US" dirty="0"/>
          </a:p>
        </p:txBody>
      </p:sp>
    </p:spTree>
    <p:extLst>
      <p:ext uri="{BB962C8B-B14F-4D97-AF65-F5344CB8AC3E}">
        <p14:creationId xmlns:p14="http://schemas.microsoft.com/office/powerpoint/2010/main" val="28528644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Times New Roman" pitchFamily="18" charset="0"/>
                <a:cs typeface="Times New Roman" pitchFamily="18" charset="0"/>
              </a:rPr>
              <a:t>Calculation for cooking</a:t>
            </a:r>
            <a:endParaRPr lang="en-US" sz="36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a:bodyPr>
          <a:lstStyle/>
          <a:p>
            <a:r>
              <a:rPr lang="en-US" sz="2400" dirty="0" smtClean="0"/>
              <a:t> Medium Stove uses 9 MJ of energy /</a:t>
            </a:r>
            <a:r>
              <a:rPr lang="en-US" sz="2400" dirty="0" err="1" smtClean="0"/>
              <a:t>hr</a:t>
            </a:r>
            <a:endParaRPr lang="en-US" sz="2400" dirty="0" smtClean="0"/>
          </a:p>
          <a:p>
            <a:pPr marL="36576" indent="0">
              <a:buNone/>
            </a:pPr>
            <a:r>
              <a:rPr lang="en-US" sz="2400" dirty="0" smtClean="0"/>
              <a:t>      Manure of 3 animals is fuel for stove to run </a:t>
            </a:r>
          </a:p>
          <a:p>
            <a:pPr marL="36576" indent="0">
              <a:buNone/>
            </a:pPr>
            <a:r>
              <a:rPr lang="en-US" sz="2400" dirty="0"/>
              <a:t> </a:t>
            </a:r>
            <a:r>
              <a:rPr lang="en-US" sz="2400" dirty="0" smtClean="0"/>
              <a:t>     for 2.5 </a:t>
            </a:r>
            <a:r>
              <a:rPr lang="en-US" sz="2400" dirty="0" err="1" smtClean="0"/>
              <a:t>hrs</a:t>
            </a:r>
            <a:r>
              <a:rPr lang="en-US" sz="2400" dirty="0" smtClean="0"/>
              <a:t> </a:t>
            </a:r>
          </a:p>
          <a:p>
            <a:pPr marL="36576" indent="0">
              <a:buNone/>
            </a:pPr>
            <a:r>
              <a:rPr lang="en-US" sz="2400" dirty="0" smtClean="0">
                <a:solidFill>
                  <a:schemeClr val="accent2">
                    <a:lumMod val="20000"/>
                    <a:lumOff val="80000"/>
                  </a:schemeClr>
                </a:solidFill>
              </a:rPr>
              <a:t>    </a:t>
            </a:r>
          </a:p>
          <a:p>
            <a:pPr marL="36576" indent="0">
              <a:buNone/>
            </a:pPr>
            <a:r>
              <a:rPr lang="en-US" sz="2400" dirty="0">
                <a:solidFill>
                  <a:schemeClr val="accent2">
                    <a:lumMod val="20000"/>
                    <a:lumOff val="80000"/>
                  </a:schemeClr>
                </a:solidFill>
              </a:rPr>
              <a:t> </a:t>
            </a:r>
            <a:r>
              <a:rPr lang="en-US" sz="2400" dirty="0" smtClean="0">
                <a:solidFill>
                  <a:schemeClr val="accent2">
                    <a:lumMod val="20000"/>
                    <a:lumOff val="80000"/>
                  </a:schemeClr>
                </a:solidFill>
              </a:rPr>
              <a:t>     </a:t>
            </a:r>
            <a:r>
              <a:rPr lang="en-US" sz="2400" dirty="0" smtClean="0">
                <a:solidFill>
                  <a:schemeClr val="bg2">
                    <a:lumMod val="10000"/>
                  </a:schemeClr>
                </a:solidFill>
              </a:rPr>
              <a:t>8x3=24kg dung =1.2 m3</a:t>
            </a:r>
          </a:p>
          <a:p>
            <a:pPr marL="36576" indent="0">
              <a:buNone/>
            </a:pPr>
            <a:r>
              <a:rPr lang="en-US" sz="2400" dirty="0" smtClean="0">
                <a:solidFill>
                  <a:schemeClr val="bg2">
                    <a:lumMod val="10000"/>
                  </a:schemeClr>
                </a:solidFill>
              </a:rPr>
              <a:t>    </a:t>
            </a:r>
            <a:r>
              <a:rPr lang="en-US" sz="2000" dirty="0">
                <a:solidFill>
                  <a:schemeClr val="bg2">
                    <a:lumMod val="10000"/>
                  </a:schemeClr>
                </a:solidFill>
              </a:rPr>
              <a:t> </a:t>
            </a:r>
            <a:r>
              <a:rPr lang="en-US" sz="2400" dirty="0" smtClean="0">
                <a:solidFill>
                  <a:schemeClr val="bg2">
                    <a:lumMod val="10000"/>
                  </a:schemeClr>
                </a:solidFill>
              </a:rPr>
              <a:t>1.2x19MJ= 22.8 MJ / 9= 2.5 hours</a:t>
            </a:r>
          </a:p>
        </p:txBody>
      </p:sp>
      <p:sp>
        <p:nvSpPr>
          <p:cNvPr id="5" name="Rectangle 4"/>
          <p:cNvSpPr/>
          <p:nvPr/>
        </p:nvSpPr>
        <p:spPr>
          <a:xfrm>
            <a:off x="838200" y="3276600"/>
            <a:ext cx="5486400" cy="11430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70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TotalTime>
  <Words>5193</Words>
  <Application>Microsoft Office PowerPoint</Application>
  <PresentationFormat>On-screen Show (4:3)</PresentationFormat>
  <Paragraphs>640</Paragraphs>
  <Slides>108</Slides>
  <Notes>3</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Energy and Energy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 ENERGY</vt:lpstr>
      <vt:lpstr>BIOMASS</vt:lpstr>
      <vt:lpstr>Type of biomass</vt:lpstr>
      <vt:lpstr>Second group the biomass is fermented anaerobically to obtain gaseous fuel like bio-gas. </vt:lpstr>
      <vt:lpstr>In third group biomass is converted into ethanol and methanol to use in a liquid fuels in engine.</vt:lpstr>
      <vt:lpstr>Biomass power generation technologies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Biogas plant history ,designs and  energy calculations  Part (3)</vt:lpstr>
      <vt:lpstr>                    Biogas??</vt:lpstr>
      <vt:lpstr>Introduction  </vt:lpstr>
      <vt:lpstr>Anaerobic Digestion </vt:lpstr>
      <vt:lpstr>PowerPoint Presentation</vt:lpstr>
      <vt:lpstr>PowerPoint Presentation</vt:lpstr>
      <vt:lpstr>PowerPoint Presentation</vt:lpstr>
      <vt:lpstr>PowerPoint Presentation</vt:lpstr>
      <vt:lpstr>PowerPoint Presentation</vt:lpstr>
      <vt:lpstr>PowerPoint Presentation</vt:lpstr>
      <vt:lpstr>Introduction of biogas plant </vt:lpstr>
      <vt:lpstr>         Basics behind biogas production</vt:lpstr>
      <vt:lpstr>Types of biogas plants</vt:lpstr>
      <vt:lpstr>   2) The floating gas holder type biogas plant </vt:lpstr>
      <vt:lpstr>    3) Bag type biogas plant</vt:lpstr>
      <vt:lpstr>All three types</vt:lpstr>
      <vt:lpstr>PowerPoint Presentation</vt:lpstr>
      <vt:lpstr>Construction of biogas plant </vt:lpstr>
      <vt:lpstr>Carrying  dung from shed to biogas plant: </vt:lpstr>
      <vt:lpstr>Requirements for 5m3 plant</vt:lpstr>
      <vt:lpstr>Fixed-Dom Type</vt:lpstr>
      <vt:lpstr> </vt:lpstr>
      <vt:lpstr>Floating Drum plants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Volatile Solids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Digester Organic Loading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calculation of biogas plant</vt:lpstr>
      <vt:lpstr>Conversion to electrical energy</vt:lpstr>
      <vt:lpstr>Calculation for cooking</vt:lpstr>
      <vt:lpstr> Limitations of biogas plant for a farmer </vt:lpstr>
      <vt:lpstr>Benefits of Biogas plant treatment </vt:lpstr>
      <vt:lpstr>Energy benefits  </vt:lpstr>
      <vt:lpstr>Environmental  benefits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120</cp:revision>
  <dcterms:created xsi:type="dcterms:W3CDTF">2017-04-13T23:06:31Z</dcterms:created>
  <dcterms:modified xsi:type="dcterms:W3CDTF">2018-12-22T14:43:02Z</dcterms:modified>
</cp:coreProperties>
</file>